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y="6858000" cx="12192000"/>
  <p:notesSz cx="6858000" cy="9144000"/>
  <p:embeddedFontLst>
    <p:embeddedFont>
      <p:font typeface="Poppins"/>
      <p:regular r:id="rId42"/>
      <p:bold r:id="rId43"/>
      <p:italic r:id="rId44"/>
      <p:boldItalic r:id="rId45"/>
    </p:embeddedFont>
    <p:embeddedFont>
      <p:font typeface="PT Sans"/>
      <p:regular r:id="rId46"/>
      <p:bold r:id="rId47"/>
      <p:italic r:id="rId48"/>
      <p:boldItalic r:id="rId49"/>
    </p:embeddedFont>
    <p:embeddedFont>
      <p:font typeface="PT Mono"/>
      <p:regular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1" roundtripDataSignature="AMtx7mjPBcrHrevbQQ7AejMgMWqdYh6h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187402F-C3C3-4475-8B78-A33D12BABA95}">
  <a:tblStyle styleId="{D187402F-C3C3-4475-8B78-A33D12BABA9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font" Target="fonts/Poppins-regular.fntdata"/><Relationship Id="rId41" Type="http://schemas.openxmlformats.org/officeDocument/2006/relationships/slide" Target="slides/slide36.xml"/><Relationship Id="rId44" Type="http://schemas.openxmlformats.org/officeDocument/2006/relationships/font" Target="fonts/Poppins-italic.fntdata"/><Relationship Id="rId43" Type="http://schemas.openxmlformats.org/officeDocument/2006/relationships/font" Target="fonts/Poppins-bold.fntdata"/><Relationship Id="rId46" Type="http://schemas.openxmlformats.org/officeDocument/2006/relationships/font" Target="fonts/PTSans-regular.fntdata"/><Relationship Id="rId45" Type="http://schemas.openxmlformats.org/officeDocument/2006/relationships/font" Target="fonts/Poppins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PTSans-italic.fntdata"/><Relationship Id="rId47" Type="http://schemas.openxmlformats.org/officeDocument/2006/relationships/font" Target="fonts/PTSans-bold.fntdata"/><Relationship Id="rId49" Type="http://schemas.openxmlformats.org/officeDocument/2006/relationships/font" Target="fonts/PT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customschemas.google.com/relationships/presentationmetadata" Target="metadata"/><Relationship Id="rId50" Type="http://schemas.openxmlformats.org/officeDocument/2006/relationships/font" Target="fonts/PTMono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3f4550d8eb_0_1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g33f4550d8eb_0_1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3f4550d8eb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3f4550d8eb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g33f4550d8eb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3f4550d8eb_0_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3f4550d8eb_0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g33f4550d8eb_0_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3" name="Google Shape;763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0" name="Google Shape;780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0" name="Google Shape;800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3" name="Google Shape;813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3" name="Google Shape;843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332ea98681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7" name="Google Shape;857;g332ea986810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3f4550d8eb_0_3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3f4550d8eb_0_3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g33f4550d8eb_0_3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3f4550d8eb_0_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3f4550d8eb_0_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33f4550d8eb_0_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3f4550d8eb_0_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3f4550d8eb_0_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g33f4550d8eb_0_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3f4550d8eb_0_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3f4550d8eb_0_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33f4550d8eb_0_9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0"/>
          <p:cNvSpPr/>
          <p:nvPr/>
        </p:nvSpPr>
        <p:spPr>
          <a:xfrm>
            <a:off x="0" y="0"/>
            <a:ext cx="12192000" cy="5975498"/>
          </a:xfrm>
          <a:prstGeom prst="rect">
            <a:avLst/>
          </a:prstGeom>
          <a:solidFill>
            <a:srgbClr val="004377"/>
          </a:solidFill>
          <a:ln cap="flat" cmpd="sng" w="12700">
            <a:solidFill>
              <a:srgbClr val="09414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0"/>
          <p:cNvSpPr txBox="1"/>
          <p:nvPr>
            <p:ph type="ctrTitle"/>
          </p:nvPr>
        </p:nvSpPr>
        <p:spPr>
          <a:xfrm>
            <a:off x="2301923" y="1122363"/>
            <a:ext cx="7588155" cy="26211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T Sans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0"/>
          <p:cNvSpPr txBox="1"/>
          <p:nvPr>
            <p:ph idx="1" type="subTitle"/>
          </p:nvPr>
        </p:nvSpPr>
        <p:spPr>
          <a:xfrm>
            <a:off x="2301923" y="3843708"/>
            <a:ext cx="7588155" cy="14140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9"/>
          <p:cNvSpPr txBox="1"/>
          <p:nvPr>
            <p:ph type="title"/>
          </p:nvPr>
        </p:nvSpPr>
        <p:spPr>
          <a:xfrm>
            <a:off x="612648" y="548640"/>
            <a:ext cx="10515600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9"/>
          <p:cNvSpPr txBox="1"/>
          <p:nvPr>
            <p:ph idx="1" type="body"/>
          </p:nvPr>
        </p:nvSpPr>
        <p:spPr>
          <a:xfrm rot="5400000">
            <a:off x="3622415" y="-1328869"/>
            <a:ext cx="4496065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39"/>
          <p:cNvSpPr txBox="1"/>
          <p:nvPr>
            <p:ph idx="10" type="dt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39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9"/>
          <p:cNvSpPr txBox="1"/>
          <p:nvPr>
            <p:ph idx="12" type="sldNum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0"/>
          <p:cNvSpPr txBox="1"/>
          <p:nvPr>
            <p:ph type="title"/>
          </p:nvPr>
        </p:nvSpPr>
        <p:spPr>
          <a:xfrm rot="5400000">
            <a:off x="7859174" y="2354212"/>
            <a:ext cx="5598466" cy="2047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0"/>
          <p:cNvSpPr txBox="1"/>
          <p:nvPr>
            <p:ph idx="1" type="body"/>
          </p:nvPr>
        </p:nvSpPr>
        <p:spPr>
          <a:xfrm rot="5400000">
            <a:off x="2437312" y="-1020615"/>
            <a:ext cx="5598465" cy="8796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40"/>
          <p:cNvSpPr txBox="1"/>
          <p:nvPr>
            <p:ph idx="10" type="dt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" name="Google Shape;80;p40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40"/>
          <p:cNvSpPr txBox="1"/>
          <p:nvPr>
            <p:ph idx="12" type="sldNum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/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5000"/>
              <a:buFont typeface="PT Sans"/>
              <a:buNone/>
              <a:defRPr>
                <a:solidFill>
                  <a:srgbClr val="00437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1"/>
          <p:cNvSpPr txBox="1"/>
          <p:nvPr>
            <p:ph idx="1" type="body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4" name="Google Shape;24;p31"/>
          <p:cNvPicPr preferRelativeResize="0"/>
          <p:nvPr/>
        </p:nvPicPr>
        <p:blipFill rotWithShape="1">
          <a:blip r:embed="rId2">
            <a:alphaModFix/>
          </a:blip>
          <a:srcRect b="12879" l="0" r="48924" t="13747"/>
          <a:stretch/>
        </p:blipFill>
        <p:spPr>
          <a:xfrm>
            <a:off x="8184748" y="0"/>
            <a:ext cx="400725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2"/>
          <p:cNvSpPr/>
          <p:nvPr/>
        </p:nvSpPr>
        <p:spPr>
          <a:xfrm>
            <a:off x="5337544" y="0"/>
            <a:ext cx="6854456" cy="6858000"/>
          </a:xfrm>
          <a:prstGeom prst="rect">
            <a:avLst/>
          </a:prstGeom>
          <a:solidFill>
            <a:srgbClr val="0043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2"/>
          <p:cNvSpPr txBox="1"/>
          <p:nvPr>
            <p:ph type="title"/>
          </p:nvPr>
        </p:nvSpPr>
        <p:spPr>
          <a:xfrm>
            <a:off x="603381" y="553616"/>
            <a:ext cx="4415186" cy="40088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5400"/>
              <a:buFont typeface="PT Sans"/>
              <a:buNone/>
              <a:defRPr sz="5400" cap="none">
                <a:solidFill>
                  <a:srgbClr val="00437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2"/>
          <p:cNvSpPr txBox="1"/>
          <p:nvPr>
            <p:ph idx="1" type="body"/>
          </p:nvPr>
        </p:nvSpPr>
        <p:spPr>
          <a:xfrm>
            <a:off x="603380" y="4589463"/>
            <a:ext cx="4415186" cy="138461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" name="Google Shape;29;p32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2"/>
          <p:cNvSpPr txBox="1"/>
          <p:nvPr>
            <p:ph idx="12" type="sldNum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3"/>
          <p:cNvSpPr/>
          <p:nvPr/>
        </p:nvSpPr>
        <p:spPr>
          <a:xfrm>
            <a:off x="0" y="2119745"/>
            <a:ext cx="6019801" cy="3807526"/>
          </a:xfrm>
          <a:prstGeom prst="rect">
            <a:avLst/>
          </a:prstGeom>
          <a:solidFill>
            <a:srgbClr val="0043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33"/>
          <p:cNvSpPr/>
          <p:nvPr/>
        </p:nvSpPr>
        <p:spPr>
          <a:xfrm>
            <a:off x="6183148" y="2119745"/>
            <a:ext cx="6008851" cy="3807526"/>
          </a:xfrm>
          <a:prstGeom prst="rect">
            <a:avLst/>
          </a:prstGeom>
          <a:solidFill>
            <a:srgbClr val="0043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33"/>
          <p:cNvSpPr txBox="1"/>
          <p:nvPr>
            <p:ph type="title"/>
          </p:nvPr>
        </p:nvSpPr>
        <p:spPr>
          <a:xfrm>
            <a:off x="612648" y="548640"/>
            <a:ext cx="10741152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3"/>
          <p:cNvSpPr txBox="1"/>
          <p:nvPr>
            <p:ph idx="1" type="body"/>
          </p:nvPr>
        </p:nvSpPr>
        <p:spPr>
          <a:xfrm>
            <a:off x="612648" y="2466789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302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33"/>
          <p:cNvSpPr txBox="1"/>
          <p:nvPr>
            <p:ph idx="2" type="body"/>
          </p:nvPr>
        </p:nvSpPr>
        <p:spPr>
          <a:xfrm>
            <a:off x="6397754" y="2466789"/>
            <a:ext cx="495604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302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33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3"/>
          <p:cNvSpPr txBox="1"/>
          <p:nvPr>
            <p:ph idx="12" type="sldNum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4"/>
          <p:cNvSpPr txBox="1"/>
          <p:nvPr>
            <p:ph type="title"/>
          </p:nvPr>
        </p:nvSpPr>
        <p:spPr>
          <a:xfrm>
            <a:off x="609600" y="547396"/>
            <a:ext cx="10745788" cy="11432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4"/>
          <p:cNvSpPr txBox="1"/>
          <p:nvPr>
            <p:ph idx="1" type="body"/>
          </p:nvPr>
        </p:nvSpPr>
        <p:spPr>
          <a:xfrm>
            <a:off x="609600" y="1685735"/>
            <a:ext cx="5157787" cy="5598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000"/>
              <a:buNone/>
              <a:defRPr b="1" sz="2000" cap="none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2" name="Google Shape;42;p34"/>
          <p:cNvSpPr txBox="1"/>
          <p:nvPr>
            <p:ph idx="2" type="body"/>
          </p:nvPr>
        </p:nvSpPr>
        <p:spPr>
          <a:xfrm>
            <a:off x="609600" y="2386894"/>
            <a:ext cx="5157787" cy="3765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34"/>
          <p:cNvSpPr txBox="1"/>
          <p:nvPr>
            <p:ph idx="3" type="body"/>
          </p:nvPr>
        </p:nvSpPr>
        <p:spPr>
          <a:xfrm>
            <a:off x="6172200" y="1685735"/>
            <a:ext cx="5183188" cy="5598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000"/>
              <a:buNone/>
              <a:defRPr b="1" sz="2000" cap="none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34"/>
          <p:cNvSpPr txBox="1"/>
          <p:nvPr>
            <p:ph idx="4" type="body"/>
          </p:nvPr>
        </p:nvSpPr>
        <p:spPr>
          <a:xfrm>
            <a:off x="6172199" y="2386894"/>
            <a:ext cx="5183189" cy="3765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34"/>
          <p:cNvSpPr txBox="1"/>
          <p:nvPr>
            <p:ph idx="10" type="dt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" name="Google Shape;46;p34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4"/>
          <p:cNvSpPr txBox="1"/>
          <p:nvPr>
            <p:ph idx="12" type="sldNum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5"/>
          <p:cNvSpPr txBox="1"/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5"/>
          <p:cNvSpPr txBox="1"/>
          <p:nvPr>
            <p:ph idx="10" type="dt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Google Shape;51;p35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5"/>
          <p:cNvSpPr txBox="1"/>
          <p:nvPr>
            <p:ph idx="12" type="sldNum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6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6"/>
          <p:cNvSpPr txBox="1"/>
          <p:nvPr>
            <p:ph idx="12" type="sldNum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7"/>
          <p:cNvSpPr txBox="1"/>
          <p:nvPr>
            <p:ph type="title"/>
          </p:nvPr>
        </p:nvSpPr>
        <p:spPr>
          <a:xfrm>
            <a:off x="597160" y="553616"/>
            <a:ext cx="3595634" cy="17575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800"/>
              <a:buFont typeface="PT Sans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7"/>
          <p:cNvSpPr txBox="1"/>
          <p:nvPr>
            <p:ph idx="1" type="body"/>
          </p:nvPr>
        </p:nvSpPr>
        <p:spPr>
          <a:xfrm>
            <a:off x="5134708" y="553616"/>
            <a:ext cx="6279741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2400"/>
              <a:buChar char="•"/>
              <a:defRPr sz="2400"/>
            </a:lvl2pPr>
            <a:lvl3pPr indent="-355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 sz="1800"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 sz="18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9" name="Google Shape;59;p37"/>
          <p:cNvSpPr txBox="1"/>
          <p:nvPr>
            <p:ph idx="2" type="body"/>
          </p:nvPr>
        </p:nvSpPr>
        <p:spPr>
          <a:xfrm>
            <a:off x="597160" y="2311121"/>
            <a:ext cx="3595634" cy="37288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0" name="Google Shape;60;p37"/>
          <p:cNvSpPr txBox="1"/>
          <p:nvPr>
            <p:ph idx="10" type="dt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37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7"/>
          <p:cNvSpPr txBox="1"/>
          <p:nvPr>
            <p:ph idx="12" type="sldNum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8"/>
          <p:cNvSpPr txBox="1"/>
          <p:nvPr>
            <p:ph type="title"/>
          </p:nvPr>
        </p:nvSpPr>
        <p:spPr>
          <a:xfrm>
            <a:off x="594360" y="557784"/>
            <a:ext cx="3595634" cy="2212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800"/>
              <a:buFont typeface="PT Sans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8"/>
          <p:cNvSpPr/>
          <p:nvPr>
            <p:ph idx="2" type="pic"/>
          </p:nvPr>
        </p:nvSpPr>
        <p:spPr>
          <a:xfrm>
            <a:off x="5063319" y="657103"/>
            <a:ext cx="6483687" cy="5555904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38"/>
          <p:cNvSpPr txBox="1"/>
          <p:nvPr>
            <p:ph idx="1" type="body"/>
          </p:nvPr>
        </p:nvSpPr>
        <p:spPr>
          <a:xfrm>
            <a:off x="609601" y="2826137"/>
            <a:ext cx="3585586" cy="34346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7" name="Google Shape;67;p38"/>
          <p:cNvSpPr txBox="1"/>
          <p:nvPr>
            <p:ph idx="10" type="dt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38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8"/>
          <p:cNvSpPr txBox="1"/>
          <p:nvPr>
            <p:ph idx="12" type="sldNum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/>
          <p:nvPr>
            <p:ph idx="1" type="body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-3048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9"/>
          <p:cNvSpPr txBox="1"/>
          <p:nvPr>
            <p:ph type="title"/>
          </p:nvPr>
        </p:nvSpPr>
        <p:spPr>
          <a:xfrm>
            <a:off x="612647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5000"/>
              <a:buFont typeface="PT Sans"/>
              <a:buNone/>
              <a:defRPr b="1" i="0" sz="50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12" name="Google Shape;12;p2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511148" y="5986917"/>
            <a:ext cx="937541" cy="85231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9"/>
          <p:cNvSpPr txBox="1"/>
          <p:nvPr/>
        </p:nvSpPr>
        <p:spPr>
          <a:xfrm>
            <a:off x="1374245" y="6365492"/>
            <a:ext cx="3788360" cy="481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Corporación Regional de Desarrollo Productivo</a:t>
            </a:r>
            <a:endParaRPr/>
          </a:p>
        </p:txBody>
      </p:sp>
      <p:sp>
        <p:nvSpPr>
          <p:cNvPr id="14" name="Google Shape;14;p29"/>
          <p:cNvSpPr txBox="1"/>
          <p:nvPr/>
        </p:nvSpPr>
        <p:spPr>
          <a:xfrm>
            <a:off x="1374245" y="6133378"/>
            <a:ext cx="3788360" cy="481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Región de los Ríos Gobierno Regional</a:t>
            </a:r>
            <a:endParaRPr/>
          </a:p>
        </p:txBody>
      </p:sp>
      <p:sp>
        <p:nvSpPr>
          <p:cNvPr id="15" name="Google Shape;15;p29"/>
          <p:cNvSpPr txBox="1"/>
          <p:nvPr>
            <p:ph idx="11" type="ftr"/>
          </p:nvPr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29"/>
          <p:cNvSpPr txBox="1"/>
          <p:nvPr>
            <p:ph idx="12" type="sldNum"/>
          </p:nvPr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1" i="0" sz="900" u="none" cap="none" strike="noStrike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b="1" i="0" sz="900" u="none" cap="none" strike="noStrike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b="1" i="0" sz="900" u="none" cap="none" strike="noStrike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b="1" i="0" sz="900" u="none" cap="none" strike="noStrike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b="1" i="0" sz="900" u="none" cap="none" strike="noStrike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b="1" i="0" sz="900" u="none" cap="none" strike="noStrike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b="1" i="0" sz="900" u="none" cap="none" strike="noStrike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b="1" i="0" sz="900" u="none" cap="none" strike="noStrike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b="1" i="0" sz="900" u="none" cap="none" strike="noStrike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5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8.png"/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25.png"/><Relationship Id="rId5" Type="http://schemas.openxmlformats.org/officeDocument/2006/relationships/image" Target="../media/image14.png"/><Relationship Id="rId6" Type="http://schemas.openxmlformats.org/officeDocument/2006/relationships/image" Target="../media/image18.png"/><Relationship Id="rId7" Type="http://schemas.openxmlformats.org/officeDocument/2006/relationships/image" Target="../media/image16.png"/><Relationship Id="rId8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Relationship Id="rId4" Type="http://schemas.openxmlformats.org/officeDocument/2006/relationships/image" Target="../media/image6.png"/><Relationship Id="rId5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Relationship Id="rId4" Type="http://schemas.openxmlformats.org/officeDocument/2006/relationships/image" Target="../media/image48.png"/><Relationship Id="rId5" Type="http://schemas.openxmlformats.org/officeDocument/2006/relationships/image" Target="../media/image29.png"/><Relationship Id="rId6" Type="http://schemas.openxmlformats.org/officeDocument/2006/relationships/image" Target="../media/image40.png"/><Relationship Id="rId7" Type="http://schemas.openxmlformats.org/officeDocument/2006/relationships/image" Target="../media/image45.png"/><Relationship Id="rId8" Type="http://schemas.openxmlformats.org/officeDocument/2006/relationships/image" Target="../media/image3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Relationship Id="rId4" Type="http://schemas.openxmlformats.org/officeDocument/2006/relationships/image" Target="../media/image6.png"/><Relationship Id="rId5" Type="http://schemas.openxmlformats.org/officeDocument/2006/relationships/image" Target="../media/image49.png"/><Relationship Id="rId6" Type="http://schemas.openxmlformats.org/officeDocument/2006/relationships/image" Target="../media/image44.png"/><Relationship Id="rId7" Type="http://schemas.openxmlformats.org/officeDocument/2006/relationships/image" Target="../media/image5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png"/><Relationship Id="rId4" Type="http://schemas.openxmlformats.org/officeDocument/2006/relationships/image" Target="../media/image4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5.png"/><Relationship Id="rId4" Type="http://schemas.openxmlformats.org/officeDocument/2006/relationships/image" Target="../media/image4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png"/><Relationship Id="rId4" Type="http://schemas.openxmlformats.org/officeDocument/2006/relationships/image" Target="../media/image4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.png"/><Relationship Id="rId4" Type="http://schemas.openxmlformats.org/officeDocument/2006/relationships/image" Target="../media/image47.png"/><Relationship Id="rId5" Type="http://schemas.openxmlformats.org/officeDocument/2006/relationships/image" Target="../media/image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png"/><Relationship Id="rId4" Type="http://schemas.openxmlformats.org/officeDocument/2006/relationships/image" Target="../media/image39.png"/><Relationship Id="rId5" Type="http://schemas.openxmlformats.org/officeDocument/2006/relationships/image" Target="../media/image5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5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.png"/><Relationship Id="rId4" Type="http://schemas.openxmlformats.org/officeDocument/2006/relationships/hyperlink" Target="mailto:mrodriguez@corporacionlosrios.cl" TargetMode="External"/><Relationship Id="rId5" Type="http://schemas.openxmlformats.org/officeDocument/2006/relationships/image" Target="../media/image1.png"/><Relationship Id="rId6" Type="http://schemas.openxmlformats.org/officeDocument/2006/relationships/image" Target="../media/image5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.png"/><Relationship Id="rId4" Type="http://schemas.openxmlformats.org/officeDocument/2006/relationships/hyperlink" Target="mailto:mrodriguez@corporacionlosrios.cl" TargetMode="External"/><Relationship Id="rId5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Relationship Id="rId6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5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C18B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3f4550d8eb_0_18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g33f4550d8eb_0_189"/>
          <p:cNvSpPr/>
          <p:nvPr/>
        </p:nvSpPr>
        <p:spPr>
          <a:xfrm rot="5400000">
            <a:off x="-173112" y="173250"/>
            <a:ext cx="6858000" cy="65115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6000">
                <a:srgbClr val="FFFFFF">
                  <a:alpha val="16862"/>
                </a:srgbClr>
              </a:gs>
              <a:gs pos="46000">
                <a:srgbClr val="FFFFFF">
                  <a:alpha val="29803"/>
                </a:srgbClr>
              </a:gs>
              <a:gs pos="100000">
                <a:srgbClr val="FFFFFF">
                  <a:alpha val="44705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g33f4550d8eb_0_189"/>
          <p:cNvSpPr txBox="1"/>
          <p:nvPr>
            <p:ph type="ctrTitle"/>
          </p:nvPr>
        </p:nvSpPr>
        <p:spPr>
          <a:xfrm>
            <a:off x="491850" y="2202525"/>
            <a:ext cx="54165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4400"/>
              <a:buFont typeface="PT Sans"/>
              <a:buNone/>
            </a:pPr>
            <a:r>
              <a:rPr lang="en-US" sz="4500">
                <a:solidFill>
                  <a:srgbClr val="004377"/>
                </a:solidFill>
              </a:rPr>
              <a:t>Formato </a:t>
            </a:r>
            <a:r>
              <a:rPr lang="en-US" sz="4500">
                <a:solidFill>
                  <a:srgbClr val="004377"/>
                </a:solidFill>
              </a:rPr>
              <a:t>presentación</a:t>
            </a:r>
            <a:r>
              <a:rPr lang="en-US" sz="4500">
                <a:solidFill>
                  <a:srgbClr val="004377"/>
                </a:solidFill>
              </a:rPr>
              <a:t> color principal azul</a:t>
            </a:r>
            <a:endParaRPr sz="4500">
              <a:solidFill>
                <a:srgbClr val="004377"/>
              </a:solidFill>
            </a:endParaRPr>
          </a:p>
        </p:txBody>
      </p:sp>
      <p:pic>
        <p:nvPicPr>
          <p:cNvPr id="89" name="Google Shape;89;g33f4550d8eb_0_1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932" y="265547"/>
            <a:ext cx="1215241" cy="121524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33f4550d8eb_0_189"/>
          <p:cNvSpPr txBox="1"/>
          <p:nvPr/>
        </p:nvSpPr>
        <p:spPr>
          <a:xfrm>
            <a:off x="1677389" y="900590"/>
            <a:ext cx="37884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0" i="0" lang="en-US" sz="18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Corporación Regional de Desarrollo Productivo</a:t>
            </a:r>
            <a:endParaRPr/>
          </a:p>
        </p:txBody>
      </p:sp>
      <p:sp>
        <p:nvSpPr>
          <p:cNvPr id="91" name="Google Shape;91;g33f4550d8eb_0_189"/>
          <p:cNvSpPr txBox="1"/>
          <p:nvPr/>
        </p:nvSpPr>
        <p:spPr>
          <a:xfrm>
            <a:off x="1677389" y="543978"/>
            <a:ext cx="37884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1" i="0" lang="en-US" sz="18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Región de los Ríos Gobierno Regional</a:t>
            </a:r>
            <a:endParaRPr/>
          </a:p>
        </p:txBody>
      </p:sp>
      <p:pic>
        <p:nvPicPr>
          <p:cNvPr id="92" name="Google Shape;92;g33f4550d8eb_0_189"/>
          <p:cNvPicPr preferRelativeResize="0"/>
          <p:nvPr/>
        </p:nvPicPr>
        <p:blipFill rotWithShape="1">
          <a:blip r:embed="rId4">
            <a:alphaModFix/>
          </a:blip>
          <a:srcRect b="12876" l="0" r="33297" t="13750"/>
          <a:stretch/>
        </p:blipFill>
        <p:spPr>
          <a:xfrm>
            <a:off x="6973786" y="0"/>
            <a:ext cx="5233431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33f4550d8eb_0_1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08274" y="1718509"/>
            <a:ext cx="6341618" cy="4521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 txBox="1"/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PT Sans"/>
              <a:buNone/>
            </a:pPr>
            <a:r>
              <a:rPr lang="en-US"/>
              <a:t>Centro Regional de apoyo al emprendimiento e innovación</a:t>
            </a:r>
            <a:endParaRPr/>
          </a:p>
        </p:txBody>
      </p:sp>
      <p:sp>
        <p:nvSpPr>
          <p:cNvPr id="245" name="Google Shape;245;p3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 txBox="1"/>
          <p:nvPr>
            <p:ph idx="1" type="body"/>
          </p:nvPr>
        </p:nvSpPr>
        <p:spPr>
          <a:xfrm>
            <a:off x="638023" y="1823381"/>
            <a:ext cx="7732211" cy="27598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lang="en-US" sz="2500"/>
              <a:t>El Centro de Apoyo al Emprendimiento e Innovación, posee </a:t>
            </a:r>
            <a:r>
              <a:rPr b="1" lang="en-US" sz="2500"/>
              <a:t>dos vías principales en las cuales apoya a los empresarios </a:t>
            </a:r>
            <a:r>
              <a:rPr lang="en-US" sz="2500"/>
              <a:t>y </a:t>
            </a:r>
            <a:r>
              <a:rPr b="1" lang="en-US" sz="2500"/>
              <a:t>emprendedores de la región</a:t>
            </a:r>
            <a:r>
              <a:rPr lang="en-US" sz="2500"/>
              <a:t>:</a:t>
            </a:r>
            <a:endParaRPr/>
          </a:p>
        </p:txBody>
      </p:sp>
      <p:sp>
        <p:nvSpPr>
          <p:cNvPr id="248" name="Google Shape;248;p3"/>
          <p:cNvSpPr/>
          <p:nvPr/>
        </p:nvSpPr>
        <p:spPr>
          <a:xfrm>
            <a:off x="738161" y="3631659"/>
            <a:ext cx="4082289" cy="383823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 txBox="1"/>
          <p:nvPr/>
        </p:nvSpPr>
        <p:spPr>
          <a:xfrm>
            <a:off x="1122631" y="3579449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Apoyo Técnico en la postulación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50" name="Google Shape;250;p3"/>
          <p:cNvSpPr txBox="1"/>
          <p:nvPr/>
        </p:nvSpPr>
        <p:spPr>
          <a:xfrm>
            <a:off x="1174196" y="4067693"/>
            <a:ext cx="5365246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</a:rPr>
              <a:t>Apoyo a fondos concursables de los fomentos productivos de los Servicios Públicos.</a:t>
            </a:r>
            <a:endParaRPr sz="15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51" name="Google Shape;251;p3"/>
          <p:cNvSpPr/>
          <p:nvPr/>
        </p:nvSpPr>
        <p:spPr>
          <a:xfrm>
            <a:off x="738161" y="4975801"/>
            <a:ext cx="4082289" cy="383823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"/>
          <p:cNvSpPr txBox="1"/>
          <p:nvPr/>
        </p:nvSpPr>
        <p:spPr>
          <a:xfrm>
            <a:off x="1067630" y="4923591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Apoyo a la creación de empresas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53" name="Google Shape;253;p3"/>
          <p:cNvSpPr txBox="1"/>
          <p:nvPr/>
        </p:nvSpPr>
        <p:spPr>
          <a:xfrm>
            <a:off x="1174196" y="5411835"/>
            <a:ext cx="4481534" cy="383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</a:rPr>
              <a:t>Apoyo con régimen simplificado.</a:t>
            </a:r>
            <a:endParaRPr/>
          </a:p>
        </p:txBody>
      </p:sp>
      <p:sp>
        <p:nvSpPr>
          <p:cNvPr id="254" name="Google Shape;254;p3"/>
          <p:cNvSpPr/>
          <p:nvPr/>
        </p:nvSpPr>
        <p:spPr>
          <a:xfrm>
            <a:off x="6775967" y="3052903"/>
            <a:ext cx="4968026" cy="3269863"/>
          </a:xfrm>
          <a:custGeom>
            <a:rect b="b" l="l" r="r" t="t"/>
            <a:pathLst>
              <a:path extrusionOk="0" h="3855889" w="5858396">
                <a:moveTo>
                  <a:pt x="0" y="0"/>
                </a:moveTo>
                <a:lnTo>
                  <a:pt x="5858396" y="0"/>
                </a:lnTo>
                <a:lnTo>
                  <a:pt x="5858396" y="3855890"/>
                </a:lnTo>
                <a:lnTo>
                  <a:pt x="0" y="38558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3"/>
          <p:cNvSpPr/>
          <p:nvPr/>
        </p:nvSpPr>
        <p:spPr>
          <a:xfrm>
            <a:off x="683160" y="3605553"/>
            <a:ext cx="436034" cy="436034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1</a:t>
            </a:r>
            <a:endParaRPr/>
          </a:p>
        </p:txBody>
      </p:sp>
      <p:sp>
        <p:nvSpPr>
          <p:cNvPr id="256" name="Google Shape;256;p3"/>
          <p:cNvSpPr/>
          <p:nvPr/>
        </p:nvSpPr>
        <p:spPr>
          <a:xfrm>
            <a:off x="683160" y="4943465"/>
            <a:ext cx="436034" cy="436034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"/>
          <p:cNvSpPr txBox="1"/>
          <p:nvPr>
            <p:ph type="title"/>
          </p:nvPr>
        </p:nvSpPr>
        <p:spPr>
          <a:xfrm>
            <a:off x="603381" y="2142930"/>
            <a:ext cx="4415186" cy="40088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4800"/>
              <a:buFont typeface="PT Sans"/>
              <a:buNone/>
            </a:pPr>
            <a:r>
              <a:rPr lang="en-US" sz="4800"/>
              <a:t>Metodologias de Formulación de Proyectos</a:t>
            </a:r>
            <a:br>
              <a:rPr lang="en-US" sz="4800"/>
            </a:br>
            <a:endParaRPr sz="4800"/>
          </a:p>
        </p:txBody>
      </p:sp>
      <p:sp>
        <p:nvSpPr>
          <p:cNvPr id="263" name="Google Shape;263;p4"/>
          <p:cNvSpPr txBox="1"/>
          <p:nvPr>
            <p:ph idx="1" type="body"/>
          </p:nvPr>
        </p:nvSpPr>
        <p:spPr>
          <a:xfrm>
            <a:off x="603380" y="3236072"/>
            <a:ext cx="4415186" cy="138461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Canvas economia circular</a:t>
            </a:r>
            <a:endParaRPr/>
          </a:p>
        </p:txBody>
      </p:sp>
      <p:pic>
        <p:nvPicPr>
          <p:cNvPr id="264" name="Google Shape;26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44043" y="824757"/>
            <a:ext cx="4415186" cy="759186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"/>
          <p:cNvSpPr txBox="1"/>
          <p:nvPr>
            <p:ph type="title"/>
          </p:nvPr>
        </p:nvSpPr>
        <p:spPr>
          <a:xfrm>
            <a:off x="612648" y="548640"/>
            <a:ext cx="10741152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5000"/>
              <a:buFont typeface="PT Sans"/>
              <a:buNone/>
            </a:pPr>
            <a:r>
              <a:rPr lang="en-US"/>
              <a:t>Concepto clave antes de comenzar…</a:t>
            </a:r>
            <a:endParaRPr/>
          </a:p>
        </p:txBody>
      </p:sp>
      <p:sp>
        <p:nvSpPr>
          <p:cNvPr id="270" name="Google Shape;270;p5"/>
          <p:cNvSpPr txBox="1"/>
          <p:nvPr/>
        </p:nvSpPr>
        <p:spPr>
          <a:xfrm>
            <a:off x="1568869" y="2214011"/>
            <a:ext cx="3098235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</a:pPr>
            <a:r>
              <a:rPr b="1" lang="en-US" sz="25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Economía lineal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Font typeface="Arial"/>
              <a:buNone/>
            </a:pPr>
            <a:r>
              <a:t/>
            </a:r>
            <a:endParaRPr b="1" sz="25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1" name="Google Shape;271;p5"/>
          <p:cNvSpPr txBox="1"/>
          <p:nvPr/>
        </p:nvSpPr>
        <p:spPr>
          <a:xfrm>
            <a:off x="7913605" y="2214011"/>
            <a:ext cx="3098235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</a:pPr>
            <a:r>
              <a:rPr b="1" lang="en-US" sz="25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Economía Circular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Font typeface="Arial"/>
              <a:buNone/>
            </a:pPr>
            <a:r>
              <a:t/>
            </a:r>
            <a:endParaRPr b="1" sz="25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2" name="Google Shape;272;p5"/>
          <p:cNvSpPr txBox="1"/>
          <p:nvPr>
            <p:ph idx="1" type="body"/>
          </p:nvPr>
        </p:nvSpPr>
        <p:spPr>
          <a:xfrm>
            <a:off x="450094" y="3002333"/>
            <a:ext cx="5160998" cy="27598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/>
              <a:t>Modelo tradicional donde para fabricar productos se extraen materias primas, se produce y luego se desecha sin tener en cuenta la huella ambiental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/>
          </a:p>
        </p:txBody>
      </p:sp>
      <p:sp>
        <p:nvSpPr>
          <p:cNvPr id="273" name="Google Shape;273;p5"/>
          <p:cNvSpPr txBox="1"/>
          <p:nvPr/>
        </p:nvSpPr>
        <p:spPr>
          <a:xfrm>
            <a:off x="6882223" y="2798828"/>
            <a:ext cx="5160999" cy="27598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Se fundamenta  en producir con el menor impacto medioambiental posible,  es decir, tienen en cuenta que su sistema de producción deje la menor huella en el planeta y se basa en 3 ejes </a:t>
            </a: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249541" y="5142726"/>
            <a:ext cx="5607919" cy="488244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/>
          <p:nvPr/>
        </p:nvSpPr>
        <p:spPr>
          <a:xfrm>
            <a:off x="542383" y="5207648"/>
            <a:ext cx="5269262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lang="en-US" sz="25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EXTRAER – PRODUCIR- CONSUMIR - DESECHAR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t/>
            </a:r>
            <a:endParaRPr b="1" sz="25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6" name="Google Shape;276;p5"/>
          <p:cNvSpPr/>
          <p:nvPr/>
        </p:nvSpPr>
        <p:spPr>
          <a:xfrm>
            <a:off x="6435303" y="5142726"/>
            <a:ext cx="5607919" cy="488244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5"/>
          <p:cNvSpPr txBox="1"/>
          <p:nvPr/>
        </p:nvSpPr>
        <p:spPr>
          <a:xfrm>
            <a:off x="6728145" y="5167008"/>
            <a:ext cx="5269262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lang="en-US" sz="25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REPRODUCIR – REUTILIZAR - RECICLAR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t/>
            </a:r>
            <a:endParaRPr b="1" sz="25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t/>
            </a:r>
            <a:endParaRPr b="1" sz="25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6"/>
          <p:cNvSpPr txBox="1"/>
          <p:nvPr>
            <p:ph type="title"/>
          </p:nvPr>
        </p:nvSpPr>
        <p:spPr>
          <a:xfrm>
            <a:off x="612648" y="322914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5000"/>
              <a:buFont typeface="PT Sans"/>
              <a:buNone/>
            </a:pPr>
            <a:r>
              <a:rPr lang="en-US"/>
              <a:t>Modelo Canvas</a:t>
            </a:r>
            <a:endParaRPr/>
          </a:p>
        </p:txBody>
      </p:sp>
      <p:sp>
        <p:nvSpPr>
          <p:cNvPr id="283" name="Google Shape;283;p6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6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5" name="Google Shape;285;p6"/>
          <p:cNvGrpSpPr/>
          <p:nvPr/>
        </p:nvGrpSpPr>
        <p:grpSpPr>
          <a:xfrm>
            <a:off x="612648" y="4623374"/>
            <a:ext cx="3695494" cy="1266166"/>
            <a:chOff x="0" y="-57150"/>
            <a:chExt cx="2148043" cy="735972"/>
          </a:xfrm>
        </p:grpSpPr>
        <p:sp>
          <p:nvSpPr>
            <p:cNvPr id="286" name="Google Shape;286;p6"/>
            <p:cNvSpPr/>
            <p:nvPr/>
          </p:nvSpPr>
          <p:spPr>
            <a:xfrm>
              <a:off x="0" y="0"/>
              <a:ext cx="2148043" cy="678822"/>
            </a:xfrm>
            <a:custGeom>
              <a:rect b="b" l="l" r="r" t="t"/>
              <a:pathLst>
                <a:path extrusionOk="0" h="678822" w="2148043">
                  <a:moveTo>
                    <a:pt x="13708" y="0"/>
                  </a:moveTo>
                  <a:lnTo>
                    <a:pt x="2134335" y="0"/>
                  </a:lnTo>
                  <a:cubicBezTo>
                    <a:pt x="2137971" y="0"/>
                    <a:pt x="2141457" y="1444"/>
                    <a:pt x="2144028" y="4015"/>
                  </a:cubicBezTo>
                  <a:cubicBezTo>
                    <a:pt x="2146599" y="6586"/>
                    <a:pt x="2148043" y="10072"/>
                    <a:pt x="2148043" y="13708"/>
                  </a:cubicBezTo>
                  <a:lnTo>
                    <a:pt x="2148043" y="665114"/>
                  </a:lnTo>
                  <a:cubicBezTo>
                    <a:pt x="2148043" y="672684"/>
                    <a:pt x="2141906" y="678822"/>
                    <a:pt x="2134335" y="678822"/>
                  </a:cubicBezTo>
                  <a:lnTo>
                    <a:pt x="13708" y="678822"/>
                  </a:lnTo>
                  <a:cubicBezTo>
                    <a:pt x="10072" y="678822"/>
                    <a:pt x="6586" y="677377"/>
                    <a:pt x="4015" y="674807"/>
                  </a:cubicBezTo>
                  <a:cubicBezTo>
                    <a:pt x="1444" y="672236"/>
                    <a:pt x="0" y="668749"/>
                    <a:pt x="0" y="665114"/>
                  </a:cubicBezTo>
                  <a:lnTo>
                    <a:pt x="0" y="13708"/>
                  </a:lnTo>
                  <a:cubicBezTo>
                    <a:pt x="0" y="10072"/>
                    <a:pt x="1444" y="6586"/>
                    <a:pt x="4015" y="4015"/>
                  </a:cubicBezTo>
                  <a:cubicBezTo>
                    <a:pt x="6586" y="1444"/>
                    <a:pt x="10072" y="0"/>
                    <a:pt x="13708" y="0"/>
                  </a:cubicBezTo>
                  <a:close/>
                </a:path>
              </a:pathLst>
            </a:custGeom>
            <a:solidFill>
              <a:srgbClr val="F3F6F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6"/>
            <p:cNvSpPr txBox="1"/>
            <p:nvPr/>
          </p:nvSpPr>
          <p:spPr>
            <a:xfrm>
              <a:off x="0" y="-57150"/>
              <a:ext cx="2148043" cy="7359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8" name="Google Shape;288;p6"/>
          <p:cNvGrpSpPr/>
          <p:nvPr/>
        </p:nvGrpSpPr>
        <p:grpSpPr>
          <a:xfrm>
            <a:off x="4479413" y="4623374"/>
            <a:ext cx="3965486" cy="1266166"/>
            <a:chOff x="0" y="-57150"/>
            <a:chExt cx="2304979" cy="735972"/>
          </a:xfrm>
        </p:grpSpPr>
        <p:sp>
          <p:nvSpPr>
            <p:cNvPr id="289" name="Google Shape;289;p6"/>
            <p:cNvSpPr/>
            <p:nvPr/>
          </p:nvSpPr>
          <p:spPr>
            <a:xfrm>
              <a:off x="0" y="0"/>
              <a:ext cx="2304979" cy="678822"/>
            </a:xfrm>
            <a:custGeom>
              <a:rect b="b" l="l" r="r" t="t"/>
              <a:pathLst>
                <a:path extrusionOk="0" h="678822" w="2304979">
                  <a:moveTo>
                    <a:pt x="12775" y="0"/>
                  </a:moveTo>
                  <a:lnTo>
                    <a:pt x="2292204" y="0"/>
                  </a:lnTo>
                  <a:cubicBezTo>
                    <a:pt x="2299259" y="0"/>
                    <a:pt x="2304979" y="5719"/>
                    <a:pt x="2304979" y="12775"/>
                  </a:cubicBezTo>
                  <a:lnTo>
                    <a:pt x="2304979" y="666047"/>
                  </a:lnTo>
                  <a:cubicBezTo>
                    <a:pt x="2304979" y="673102"/>
                    <a:pt x="2299259" y="678822"/>
                    <a:pt x="2292204" y="678822"/>
                  </a:cubicBezTo>
                  <a:lnTo>
                    <a:pt x="12775" y="678822"/>
                  </a:lnTo>
                  <a:cubicBezTo>
                    <a:pt x="9387" y="678822"/>
                    <a:pt x="6137" y="677476"/>
                    <a:pt x="3742" y="675080"/>
                  </a:cubicBezTo>
                  <a:cubicBezTo>
                    <a:pt x="1346" y="672684"/>
                    <a:pt x="0" y="669435"/>
                    <a:pt x="0" y="666047"/>
                  </a:cubicBezTo>
                  <a:lnTo>
                    <a:pt x="0" y="12775"/>
                  </a:lnTo>
                  <a:cubicBezTo>
                    <a:pt x="0" y="5719"/>
                    <a:pt x="5719" y="0"/>
                    <a:pt x="12775" y="0"/>
                  </a:cubicBezTo>
                  <a:close/>
                </a:path>
              </a:pathLst>
            </a:custGeom>
            <a:solidFill>
              <a:srgbClr val="F3F6F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6"/>
            <p:cNvSpPr txBox="1"/>
            <p:nvPr/>
          </p:nvSpPr>
          <p:spPr>
            <a:xfrm>
              <a:off x="0" y="-57150"/>
              <a:ext cx="2304979" cy="7359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1" name="Google Shape;291;p6"/>
          <p:cNvGrpSpPr/>
          <p:nvPr/>
        </p:nvGrpSpPr>
        <p:grpSpPr>
          <a:xfrm>
            <a:off x="7008207" y="1791887"/>
            <a:ext cx="1436693" cy="2794790"/>
            <a:chOff x="0" y="-57150"/>
            <a:chExt cx="898709" cy="1748253"/>
          </a:xfrm>
        </p:grpSpPr>
        <p:sp>
          <p:nvSpPr>
            <p:cNvPr id="292" name="Google Shape;292;p6"/>
            <p:cNvSpPr/>
            <p:nvPr/>
          </p:nvSpPr>
          <p:spPr>
            <a:xfrm>
              <a:off x="0" y="0"/>
              <a:ext cx="898709" cy="1691103"/>
            </a:xfrm>
            <a:custGeom>
              <a:rect b="b" l="l" r="r" t="t"/>
              <a:pathLst>
                <a:path extrusionOk="0" h="1691103" w="898709">
                  <a:moveTo>
                    <a:pt x="35260" y="0"/>
                  </a:moveTo>
                  <a:lnTo>
                    <a:pt x="863449" y="0"/>
                  </a:lnTo>
                  <a:cubicBezTo>
                    <a:pt x="872800" y="0"/>
                    <a:pt x="881769" y="3715"/>
                    <a:pt x="888382" y="10327"/>
                  </a:cubicBezTo>
                  <a:cubicBezTo>
                    <a:pt x="894994" y="16940"/>
                    <a:pt x="898709" y="25909"/>
                    <a:pt x="898709" y="35260"/>
                  </a:cubicBezTo>
                  <a:lnTo>
                    <a:pt x="898709" y="1655843"/>
                  </a:lnTo>
                  <a:cubicBezTo>
                    <a:pt x="898709" y="1675316"/>
                    <a:pt x="882922" y="1691103"/>
                    <a:pt x="863449" y="1691103"/>
                  </a:cubicBezTo>
                  <a:lnTo>
                    <a:pt x="35260" y="1691103"/>
                  </a:lnTo>
                  <a:cubicBezTo>
                    <a:pt x="25909" y="1691103"/>
                    <a:pt x="16940" y="1687388"/>
                    <a:pt x="10327" y="1680775"/>
                  </a:cubicBezTo>
                  <a:cubicBezTo>
                    <a:pt x="3715" y="1674163"/>
                    <a:pt x="0" y="1665194"/>
                    <a:pt x="0" y="1655843"/>
                  </a:cubicBezTo>
                  <a:lnTo>
                    <a:pt x="0" y="35260"/>
                  </a:lnTo>
                  <a:cubicBezTo>
                    <a:pt x="0" y="25909"/>
                    <a:pt x="3715" y="16940"/>
                    <a:pt x="10327" y="10327"/>
                  </a:cubicBezTo>
                  <a:cubicBezTo>
                    <a:pt x="16940" y="3715"/>
                    <a:pt x="25909" y="0"/>
                    <a:pt x="35260" y="0"/>
                  </a:cubicBezTo>
                  <a:close/>
                </a:path>
              </a:pathLst>
            </a:custGeom>
            <a:solidFill>
              <a:srgbClr val="F3F6F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6"/>
            <p:cNvSpPr txBox="1"/>
            <p:nvPr/>
          </p:nvSpPr>
          <p:spPr>
            <a:xfrm>
              <a:off x="0" y="-57150"/>
              <a:ext cx="898709" cy="17482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4" name="Google Shape;294;p6"/>
          <p:cNvGrpSpPr/>
          <p:nvPr/>
        </p:nvGrpSpPr>
        <p:grpSpPr>
          <a:xfrm>
            <a:off x="3810810" y="1791887"/>
            <a:ext cx="1436693" cy="2794790"/>
            <a:chOff x="0" y="-57150"/>
            <a:chExt cx="898709" cy="1748253"/>
          </a:xfrm>
        </p:grpSpPr>
        <p:sp>
          <p:nvSpPr>
            <p:cNvPr id="295" name="Google Shape;295;p6"/>
            <p:cNvSpPr/>
            <p:nvPr/>
          </p:nvSpPr>
          <p:spPr>
            <a:xfrm>
              <a:off x="0" y="0"/>
              <a:ext cx="898709" cy="1691103"/>
            </a:xfrm>
            <a:custGeom>
              <a:rect b="b" l="l" r="r" t="t"/>
              <a:pathLst>
                <a:path extrusionOk="0" h="1691103" w="898709">
                  <a:moveTo>
                    <a:pt x="35260" y="0"/>
                  </a:moveTo>
                  <a:lnTo>
                    <a:pt x="863449" y="0"/>
                  </a:lnTo>
                  <a:cubicBezTo>
                    <a:pt x="872800" y="0"/>
                    <a:pt x="881769" y="3715"/>
                    <a:pt x="888382" y="10327"/>
                  </a:cubicBezTo>
                  <a:cubicBezTo>
                    <a:pt x="894994" y="16940"/>
                    <a:pt x="898709" y="25909"/>
                    <a:pt x="898709" y="35260"/>
                  </a:cubicBezTo>
                  <a:lnTo>
                    <a:pt x="898709" y="1655843"/>
                  </a:lnTo>
                  <a:cubicBezTo>
                    <a:pt x="898709" y="1675316"/>
                    <a:pt x="882922" y="1691103"/>
                    <a:pt x="863449" y="1691103"/>
                  </a:cubicBezTo>
                  <a:lnTo>
                    <a:pt x="35260" y="1691103"/>
                  </a:lnTo>
                  <a:cubicBezTo>
                    <a:pt x="25909" y="1691103"/>
                    <a:pt x="16940" y="1687388"/>
                    <a:pt x="10327" y="1680775"/>
                  </a:cubicBezTo>
                  <a:cubicBezTo>
                    <a:pt x="3715" y="1674163"/>
                    <a:pt x="0" y="1665194"/>
                    <a:pt x="0" y="1655843"/>
                  </a:cubicBezTo>
                  <a:lnTo>
                    <a:pt x="0" y="35260"/>
                  </a:lnTo>
                  <a:cubicBezTo>
                    <a:pt x="0" y="25909"/>
                    <a:pt x="3715" y="16940"/>
                    <a:pt x="10327" y="10327"/>
                  </a:cubicBezTo>
                  <a:cubicBezTo>
                    <a:pt x="16940" y="3715"/>
                    <a:pt x="25909" y="0"/>
                    <a:pt x="35260" y="0"/>
                  </a:cubicBezTo>
                  <a:close/>
                </a:path>
              </a:pathLst>
            </a:custGeom>
            <a:solidFill>
              <a:srgbClr val="F3F6F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6"/>
            <p:cNvSpPr txBox="1"/>
            <p:nvPr/>
          </p:nvSpPr>
          <p:spPr>
            <a:xfrm>
              <a:off x="0" y="-57150"/>
              <a:ext cx="898709" cy="17482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7" name="Google Shape;297;p6"/>
          <p:cNvGrpSpPr/>
          <p:nvPr/>
        </p:nvGrpSpPr>
        <p:grpSpPr>
          <a:xfrm>
            <a:off x="2212112" y="1791887"/>
            <a:ext cx="1436693" cy="1333207"/>
            <a:chOff x="0" y="-57150"/>
            <a:chExt cx="898709" cy="833974"/>
          </a:xfrm>
        </p:grpSpPr>
        <p:sp>
          <p:nvSpPr>
            <p:cNvPr id="298" name="Google Shape;298;p6"/>
            <p:cNvSpPr/>
            <p:nvPr/>
          </p:nvSpPr>
          <p:spPr>
            <a:xfrm>
              <a:off x="0" y="0"/>
              <a:ext cx="898709" cy="776824"/>
            </a:xfrm>
            <a:custGeom>
              <a:rect b="b" l="l" r="r" t="t"/>
              <a:pathLst>
                <a:path extrusionOk="0" h="776824" w="898709">
                  <a:moveTo>
                    <a:pt x="35260" y="0"/>
                  </a:moveTo>
                  <a:lnTo>
                    <a:pt x="863449" y="0"/>
                  </a:lnTo>
                  <a:cubicBezTo>
                    <a:pt x="872800" y="0"/>
                    <a:pt x="881769" y="3715"/>
                    <a:pt x="888382" y="10327"/>
                  </a:cubicBezTo>
                  <a:cubicBezTo>
                    <a:pt x="894994" y="16940"/>
                    <a:pt x="898709" y="25909"/>
                    <a:pt x="898709" y="35260"/>
                  </a:cubicBezTo>
                  <a:lnTo>
                    <a:pt x="898709" y="741564"/>
                  </a:lnTo>
                  <a:cubicBezTo>
                    <a:pt x="898709" y="750916"/>
                    <a:pt x="894994" y="759884"/>
                    <a:pt x="888382" y="766497"/>
                  </a:cubicBezTo>
                  <a:cubicBezTo>
                    <a:pt x="881769" y="773109"/>
                    <a:pt x="872800" y="776824"/>
                    <a:pt x="863449" y="776824"/>
                  </a:cubicBezTo>
                  <a:lnTo>
                    <a:pt x="35260" y="776824"/>
                  </a:lnTo>
                  <a:cubicBezTo>
                    <a:pt x="25909" y="776824"/>
                    <a:pt x="16940" y="773109"/>
                    <a:pt x="10327" y="766497"/>
                  </a:cubicBezTo>
                  <a:cubicBezTo>
                    <a:pt x="3715" y="759884"/>
                    <a:pt x="0" y="750916"/>
                    <a:pt x="0" y="741564"/>
                  </a:cubicBezTo>
                  <a:lnTo>
                    <a:pt x="0" y="35260"/>
                  </a:lnTo>
                  <a:cubicBezTo>
                    <a:pt x="0" y="25909"/>
                    <a:pt x="3715" y="16940"/>
                    <a:pt x="10327" y="10327"/>
                  </a:cubicBezTo>
                  <a:cubicBezTo>
                    <a:pt x="16940" y="3715"/>
                    <a:pt x="25909" y="0"/>
                    <a:pt x="35260" y="0"/>
                  </a:cubicBezTo>
                  <a:close/>
                </a:path>
              </a:pathLst>
            </a:custGeom>
            <a:solidFill>
              <a:srgbClr val="F3F6F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6"/>
            <p:cNvSpPr txBox="1"/>
            <p:nvPr/>
          </p:nvSpPr>
          <p:spPr>
            <a:xfrm>
              <a:off x="0" y="-57150"/>
              <a:ext cx="898709" cy="8339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0" name="Google Shape;300;p6"/>
          <p:cNvGrpSpPr/>
          <p:nvPr/>
        </p:nvGrpSpPr>
        <p:grpSpPr>
          <a:xfrm>
            <a:off x="612648" y="1791887"/>
            <a:ext cx="1437076" cy="2794790"/>
            <a:chOff x="0" y="-57150"/>
            <a:chExt cx="898949" cy="1748253"/>
          </a:xfrm>
        </p:grpSpPr>
        <p:sp>
          <p:nvSpPr>
            <p:cNvPr id="301" name="Google Shape;301;p6"/>
            <p:cNvSpPr/>
            <p:nvPr/>
          </p:nvSpPr>
          <p:spPr>
            <a:xfrm>
              <a:off x="0" y="0"/>
              <a:ext cx="898949" cy="1691103"/>
            </a:xfrm>
            <a:custGeom>
              <a:rect b="b" l="l" r="r" t="t"/>
              <a:pathLst>
                <a:path extrusionOk="0" h="1691103" w="898949">
                  <a:moveTo>
                    <a:pt x="35251" y="0"/>
                  </a:moveTo>
                  <a:lnTo>
                    <a:pt x="863698" y="0"/>
                  </a:lnTo>
                  <a:cubicBezTo>
                    <a:pt x="873047" y="0"/>
                    <a:pt x="882013" y="3714"/>
                    <a:pt x="888624" y="10325"/>
                  </a:cubicBezTo>
                  <a:cubicBezTo>
                    <a:pt x="895235" y="16936"/>
                    <a:pt x="898949" y="25902"/>
                    <a:pt x="898949" y="35251"/>
                  </a:cubicBezTo>
                  <a:lnTo>
                    <a:pt x="898949" y="1655852"/>
                  </a:lnTo>
                  <a:cubicBezTo>
                    <a:pt x="898949" y="1665201"/>
                    <a:pt x="895235" y="1674167"/>
                    <a:pt x="888624" y="1680778"/>
                  </a:cubicBezTo>
                  <a:cubicBezTo>
                    <a:pt x="882013" y="1687389"/>
                    <a:pt x="873047" y="1691103"/>
                    <a:pt x="863698" y="1691103"/>
                  </a:cubicBezTo>
                  <a:lnTo>
                    <a:pt x="35251" y="1691103"/>
                  </a:lnTo>
                  <a:cubicBezTo>
                    <a:pt x="25902" y="1691103"/>
                    <a:pt x="16936" y="1687389"/>
                    <a:pt x="10325" y="1680778"/>
                  </a:cubicBezTo>
                  <a:cubicBezTo>
                    <a:pt x="3714" y="1674167"/>
                    <a:pt x="0" y="1665201"/>
                    <a:pt x="0" y="1655852"/>
                  </a:cubicBezTo>
                  <a:lnTo>
                    <a:pt x="0" y="35251"/>
                  </a:lnTo>
                  <a:cubicBezTo>
                    <a:pt x="0" y="25902"/>
                    <a:pt x="3714" y="16936"/>
                    <a:pt x="10325" y="10325"/>
                  </a:cubicBezTo>
                  <a:cubicBezTo>
                    <a:pt x="16936" y="3714"/>
                    <a:pt x="25902" y="0"/>
                    <a:pt x="35251" y="0"/>
                  </a:cubicBezTo>
                  <a:close/>
                </a:path>
              </a:pathLst>
            </a:custGeom>
            <a:solidFill>
              <a:srgbClr val="F3F6F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6"/>
            <p:cNvSpPr txBox="1"/>
            <p:nvPr/>
          </p:nvSpPr>
          <p:spPr>
            <a:xfrm>
              <a:off x="0" y="-57150"/>
              <a:ext cx="898949" cy="17482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3" name="Google Shape;303;p6"/>
          <p:cNvGrpSpPr/>
          <p:nvPr/>
        </p:nvGrpSpPr>
        <p:grpSpPr>
          <a:xfrm>
            <a:off x="2211729" y="3253470"/>
            <a:ext cx="1436693" cy="1333207"/>
            <a:chOff x="0" y="-57150"/>
            <a:chExt cx="898709" cy="833974"/>
          </a:xfrm>
        </p:grpSpPr>
        <p:sp>
          <p:nvSpPr>
            <p:cNvPr id="304" name="Google Shape;304;p6"/>
            <p:cNvSpPr/>
            <p:nvPr/>
          </p:nvSpPr>
          <p:spPr>
            <a:xfrm>
              <a:off x="0" y="0"/>
              <a:ext cx="898709" cy="776824"/>
            </a:xfrm>
            <a:custGeom>
              <a:rect b="b" l="l" r="r" t="t"/>
              <a:pathLst>
                <a:path extrusionOk="0" h="776824" w="898709">
                  <a:moveTo>
                    <a:pt x="35260" y="0"/>
                  </a:moveTo>
                  <a:lnTo>
                    <a:pt x="863449" y="0"/>
                  </a:lnTo>
                  <a:cubicBezTo>
                    <a:pt x="872800" y="0"/>
                    <a:pt x="881769" y="3715"/>
                    <a:pt x="888382" y="10327"/>
                  </a:cubicBezTo>
                  <a:cubicBezTo>
                    <a:pt x="894994" y="16940"/>
                    <a:pt x="898709" y="25909"/>
                    <a:pt x="898709" y="35260"/>
                  </a:cubicBezTo>
                  <a:lnTo>
                    <a:pt x="898709" y="741564"/>
                  </a:lnTo>
                  <a:cubicBezTo>
                    <a:pt x="898709" y="750916"/>
                    <a:pt x="894994" y="759884"/>
                    <a:pt x="888382" y="766497"/>
                  </a:cubicBezTo>
                  <a:cubicBezTo>
                    <a:pt x="881769" y="773109"/>
                    <a:pt x="872800" y="776824"/>
                    <a:pt x="863449" y="776824"/>
                  </a:cubicBezTo>
                  <a:lnTo>
                    <a:pt x="35260" y="776824"/>
                  </a:lnTo>
                  <a:cubicBezTo>
                    <a:pt x="25909" y="776824"/>
                    <a:pt x="16940" y="773109"/>
                    <a:pt x="10327" y="766497"/>
                  </a:cubicBezTo>
                  <a:cubicBezTo>
                    <a:pt x="3715" y="759884"/>
                    <a:pt x="0" y="750916"/>
                    <a:pt x="0" y="741564"/>
                  </a:cubicBezTo>
                  <a:lnTo>
                    <a:pt x="0" y="35260"/>
                  </a:lnTo>
                  <a:cubicBezTo>
                    <a:pt x="0" y="25909"/>
                    <a:pt x="3715" y="16940"/>
                    <a:pt x="10327" y="10327"/>
                  </a:cubicBezTo>
                  <a:cubicBezTo>
                    <a:pt x="16940" y="3715"/>
                    <a:pt x="25909" y="0"/>
                    <a:pt x="35260" y="0"/>
                  </a:cubicBezTo>
                  <a:close/>
                </a:path>
              </a:pathLst>
            </a:custGeom>
            <a:solidFill>
              <a:srgbClr val="F3F6F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6"/>
            <p:cNvSpPr txBox="1"/>
            <p:nvPr/>
          </p:nvSpPr>
          <p:spPr>
            <a:xfrm>
              <a:off x="0" y="-57150"/>
              <a:ext cx="898709" cy="8339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6" name="Google Shape;306;p6"/>
          <p:cNvGrpSpPr/>
          <p:nvPr/>
        </p:nvGrpSpPr>
        <p:grpSpPr>
          <a:xfrm>
            <a:off x="5409892" y="1791887"/>
            <a:ext cx="1436693" cy="1333207"/>
            <a:chOff x="0" y="-57150"/>
            <a:chExt cx="898709" cy="833974"/>
          </a:xfrm>
        </p:grpSpPr>
        <p:sp>
          <p:nvSpPr>
            <p:cNvPr id="307" name="Google Shape;307;p6"/>
            <p:cNvSpPr/>
            <p:nvPr/>
          </p:nvSpPr>
          <p:spPr>
            <a:xfrm>
              <a:off x="0" y="0"/>
              <a:ext cx="898709" cy="776824"/>
            </a:xfrm>
            <a:custGeom>
              <a:rect b="b" l="l" r="r" t="t"/>
              <a:pathLst>
                <a:path extrusionOk="0" h="776824" w="898709">
                  <a:moveTo>
                    <a:pt x="35260" y="0"/>
                  </a:moveTo>
                  <a:lnTo>
                    <a:pt x="863449" y="0"/>
                  </a:lnTo>
                  <a:cubicBezTo>
                    <a:pt x="872800" y="0"/>
                    <a:pt x="881769" y="3715"/>
                    <a:pt x="888382" y="10327"/>
                  </a:cubicBezTo>
                  <a:cubicBezTo>
                    <a:pt x="894994" y="16940"/>
                    <a:pt x="898709" y="25909"/>
                    <a:pt x="898709" y="35260"/>
                  </a:cubicBezTo>
                  <a:lnTo>
                    <a:pt x="898709" y="741564"/>
                  </a:lnTo>
                  <a:cubicBezTo>
                    <a:pt x="898709" y="750916"/>
                    <a:pt x="894994" y="759884"/>
                    <a:pt x="888382" y="766497"/>
                  </a:cubicBezTo>
                  <a:cubicBezTo>
                    <a:pt x="881769" y="773109"/>
                    <a:pt x="872800" y="776824"/>
                    <a:pt x="863449" y="776824"/>
                  </a:cubicBezTo>
                  <a:lnTo>
                    <a:pt x="35260" y="776824"/>
                  </a:lnTo>
                  <a:cubicBezTo>
                    <a:pt x="25909" y="776824"/>
                    <a:pt x="16940" y="773109"/>
                    <a:pt x="10327" y="766497"/>
                  </a:cubicBezTo>
                  <a:cubicBezTo>
                    <a:pt x="3715" y="759884"/>
                    <a:pt x="0" y="750916"/>
                    <a:pt x="0" y="741564"/>
                  </a:cubicBezTo>
                  <a:lnTo>
                    <a:pt x="0" y="35260"/>
                  </a:lnTo>
                  <a:cubicBezTo>
                    <a:pt x="0" y="25909"/>
                    <a:pt x="3715" y="16940"/>
                    <a:pt x="10327" y="10327"/>
                  </a:cubicBezTo>
                  <a:cubicBezTo>
                    <a:pt x="16940" y="3715"/>
                    <a:pt x="25909" y="0"/>
                    <a:pt x="35260" y="0"/>
                  </a:cubicBezTo>
                  <a:close/>
                </a:path>
              </a:pathLst>
            </a:custGeom>
            <a:solidFill>
              <a:srgbClr val="F3F6F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6"/>
            <p:cNvSpPr txBox="1"/>
            <p:nvPr/>
          </p:nvSpPr>
          <p:spPr>
            <a:xfrm>
              <a:off x="0" y="-57150"/>
              <a:ext cx="898709" cy="8339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9" name="Google Shape;309;p6"/>
          <p:cNvGrpSpPr/>
          <p:nvPr/>
        </p:nvGrpSpPr>
        <p:grpSpPr>
          <a:xfrm>
            <a:off x="5409509" y="3253470"/>
            <a:ext cx="1436693" cy="1333207"/>
            <a:chOff x="0" y="-57150"/>
            <a:chExt cx="898709" cy="833974"/>
          </a:xfrm>
        </p:grpSpPr>
        <p:sp>
          <p:nvSpPr>
            <p:cNvPr id="310" name="Google Shape;310;p6"/>
            <p:cNvSpPr/>
            <p:nvPr/>
          </p:nvSpPr>
          <p:spPr>
            <a:xfrm>
              <a:off x="0" y="0"/>
              <a:ext cx="898709" cy="776824"/>
            </a:xfrm>
            <a:custGeom>
              <a:rect b="b" l="l" r="r" t="t"/>
              <a:pathLst>
                <a:path extrusionOk="0" h="776824" w="898709">
                  <a:moveTo>
                    <a:pt x="35260" y="0"/>
                  </a:moveTo>
                  <a:lnTo>
                    <a:pt x="863449" y="0"/>
                  </a:lnTo>
                  <a:cubicBezTo>
                    <a:pt x="872800" y="0"/>
                    <a:pt x="881769" y="3715"/>
                    <a:pt x="888382" y="10327"/>
                  </a:cubicBezTo>
                  <a:cubicBezTo>
                    <a:pt x="894994" y="16940"/>
                    <a:pt x="898709" y="25909"/>
                    <a:pt x="898709" y="35260"/>
                  </a:cubicBezTo>
                  <a:lnTo>
                    <a:pt x="898709" y="741564"/>
                  </a:lnTo>
                  <a:cubicBezTo>
                    <a:pt x="898709" y="750916"/>
                    <a:pt x="894994" y="759884"/>
                    <a:pt x="888382" y="766497"/>
                  </a:cubicBezTo>
                  <a:cubicBezTo>
                    <a:pt x="881769" y="773109"/>
                    <a:pt x="872800" y="776824"/>
                    <a:pt x="863449" y="776824"/>
                  </a:cubicBezTo>
                  <a:lnTo>
                    <a:pt x="35260" y="776824"/>
                  </a:lnTo>
                  <a:cubicBezTo>
                    <a:pt x="25909" y="776824"/>
                    <a:pt x="16940" y="773109"/>
                    <a:pt x="10327" y="766497"/>
                  </a:cubicBezTo>
                  <a:cubicBezTo>
                    <a:pt x="3715" y="759884"/>
                    <a:pt x="0" y="750916"/>
                    <a:pt x="0" y="741564"/>
                  </a:cubicBezTo>
                  <a:lnTo>
                    <a:pt x="0" y="35260"/>
                  </a:lnTo>
                  <a:cubicBezTo>
                    <a:pt x="0" y="25909"/>
                    <a:pt x="3715" y="16940"/>
                    <a:pt x="10327" y="10327"/>
                  </a:cubicBezTo>
                  <a:cubicBezTo>
                    <a:pt x="16940" y="3715"/>
                    <a:pt x="25909" y="0"/>
                    <a:pt x="35260" y="0"/>
                  </a:cubicBezTo>
                  <a:close/>
                </a:path>
              </a:pathLst>
            </a:custGeom>
            <a:solidFill>
              <a:srgbClr val="F3F6F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6"/>
            <p:cNvSpPr txBox="1"/>
            <p:nvPr/>
          </p:nvSpPr>
          <p:spPr>
            <a:xfrm>
              <a:off x="0" y="-57150"/>
              <a:ext cx="898709" cy="8339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2" name="Google Shape;312;p6"/>
          <p:cNvGrpSpPr/>
          <p:nvPr/>
        </p:nvGrpSpPr>
        <p:grpSpPr>
          <a:xfrm>
            <a:off x="873173" y="2046158"/>
            <a:ext cx="916025" cy="916025"/>
            <a:chOff x="0" y="0"/>
            <a:chExt cx="812800" cy="812800"/>
          </a:xfrm>
        </p:grpSpPr>
        <p:sp>
          <p:nvSpPr>
            <p:cNvPr id="313" name="Google Shape;313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9F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6"/>
          <p:cNvGrpSpPr/>
          <p:nvPr/>
        </p:nvGrpSpPr>
        <p:grpSpPr>
          <a:xfrm>
            <a:off x="2504911" y="1573478"/>
            <a:ext cx="916025" cy="916025"/>
            <a:chOff x="0" y="0"/>
            <a:chExt cx="812800" cy="812800"/>
          </a:xfrm>
        </p:grpSpPr>
        <p:sp>
          <p:nvSpPr>
            <p:cNvPr id="316" name="Google Shape;316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9F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8" name="Google Shape;318;p6"/>
          <p:cNvGrpSpPr/>
          <p:nvPr/>
        </p:nvGrpSpPr>
        <p:grpSpPr>
          <a:xfrm>
            <a:off x="2472446" y="3049729"/>
            <a:ext cx="916025" cy="916025"/>
            <a:chOff x="0" y="0"/>
            <a:chExt cx="812800" cy="812800"/>
          </a:xfrm>
        </p:grpSpPr>
        <p:sp>
          <p:nvSpPr>
            <p:cNvPr id="319" name="Google Shape;319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9F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1" name="Google Shape;321;p6"/>
          <p:cNvGrpSpPr/>
          <p:nvPr/>
        </p:nvGrpSpPr>
        <p:grpSpPr>
          <a:xfrm>
            <a:off x="4071336" y="2133703"/>
            <a:ext cx="916025" cy="916025"/>
            <a:chOff x="0" y="0"/>
            <a:chExt cx="812800" cy="812800"/>
          </a:xfrm>
        </p:grpSpPr>
        <p:sp>
          <p:nvSpPr>
            <p:cNvPr id="322" name="Google Shape;322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9F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4" name="Google Shape;324;p6"/>
          <p:cNvGrpSpPr/>
          <p:nvPr/>
        </p:nvGrpSpPr>
        <p:grpSpPr>
          <a:xfrm>
            <a:off x="5702986" y="1573478"/>
            <a:ext cx="916025" cy="916025"/>
            <a:chOff x="0" y="0"/>
            <a:chExt cx="812800" cy="812800"/>
          </a:xfrm>
        </p:grpSpPr>
        <p:sp>
          <p:nvSpPr>
            <p:cNvPr id="325" name="Google Shape;325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9F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7" name="Google Shape;327;p6"/>
          <p:cNvGrpSpPr/>
          <p:nvPr/>
        </p:nvGrpSpPr>
        <p:grpSpPr>
          <a:xfrm>
            <a:off x="5670225" y="3049729"/>
            <a:ext cx="916025" cy="916025"/>
            <a:chOff x="0" y="0"/>
            <a:chExt cx="812800" cy="812800"/>
          </a:xfrm>
        </p:grpSpPr>
        <p:sp>
          <p:nvSpPr>
            <p:cNvPr id="328" name="Google Shape;328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9F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0" name="Google Shape;330;p6"/>
          <p:cNvGrpSpPr/>
          <p:nvPr/>
        </p:nvGrpSpPr>
        <p:grpSpPr>
          <a:xfrm>
            <a:off x="7268541" y="2046158"/>
            <a:ext cx="916025" cy="916025"/>
            <a:chOff x="0" y="0"/>
            <a:chExt cx="812800" cy="812800"/>
          </a:xfrm>
        </p:grpSpPr>
        <p:sp>
          <p:nvSpPr>
            <p:cNvPr id="331" name="Google Shape;331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9F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3" name="Google Shape;333;p6"/>
          <p:cNvGrpSpPr/>
          <p:nvPr/>
        </p:nvGrpSpPr>
        <p:grpSpPr>
          <a:xfrm>
            <a:off x="873173" y="4475320"/>
            <a:ext cx="916025" cy="916025"/>
            <a:chOff x="0" y="0"/>
            <a:chExt cx="812800" cy="812800"/>
          </a:xfrm>
        </p:grpSpPr>
        <p:sp>
          <p:nvSpPr>
            <p:cNvPr id="334" name="Google Shape;334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9F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" name="Google Shape;336;p6"/>
          <p:cNvGrpSpPr/>
          <p:nvPr/>
        </p:nvGrpSpPr>
        <p:grpSpPr>
          <a:xfrm>
            <a:off x="7357670" y="4349410"/>
            <a:ext cx="916025" cy="916025"/>
            <a:chOff x="0" y="0"/>
            <a:chExt cx="812800" cy="812800"/>
          </a:xfrm>
        </p:grpSpPr>
        <p:sp>
          <p:nvSpPr>
            <p:cNvPr id="337" name="Google Shape;337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9F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9" name="Google Shape;339;p6"/>
          <p:cNvSpPr/>
          <p:nvPr/>
        </p:nvSpPr>
        <p:spPr>
          <a:xfrm>
            <a:off x="2627636" y="1680898"/>
            <a:ext cx="670576" cy="624245"/>
          </a:xfrm>
          <a:custGeom>
            <a:rect b="b" l="l" r="r" t="t"/>
            <a:pathLst>
              <a:path extrusionOk="0" h="1240216" w="1332264">
                <a:moveTo>
                  <a:pt x="0" y="0"/>
                </a:moveTo>
                <a:lnTo>
                  <a:pt x="1332264" y="0"/>
                </a:lnTo>
                <a:lnTo>
                  <a:pt x="1332264" y="1240217"/>
                </a:lnTo>
                <a:lnTo>
                  <a:pt x="0" y="12402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6"/>
          <p:cNvSpPr/>
          <p:nvPr/>
        </p:nvSpPr>
        <p:spPr>
          <a:xfrm>
            <a:off x="2596297" y="3200008"/>
            <a:ext cx="653488" cy="615467"/>
          </a:xfrm>
          <a:custGeom>
            <a:rect b="b" l="l" r="r" t="t"/>
            <a:pathLst>
              <a:path extrusionOk="0" h="1222776" w="1298314">
                <a:moveTo>
                  <a:pt x="0" y="0"/>
                </a:moveTo>
                <a:lnTo>
                  <a:pt x="1298315" y="0"/>
                </a:lnTo>
                <a:lnTo>
                  <a:pt x="1298315" y="1222776"/>
                </a:lnTo>
                <a:lnTo>
                  <a:pt x="0" y="1222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6"/>
          <p:cNvSpPr/>
          <p:nvPr/>
        </p:nvSpPr>
        <p:spPr>
          <a:xfrm>
            <a:off x="993513" y="4636817"/>
            <a:ext cx="709058" cy="593031"/>
          </a:xfrm>
          <a:custGeom>
            <a:rect b="b" l="l" r="r" t="t"/>
            <a:pathLst>
              <a:path extrusionOk="0" h="1178201" w="1408719">
                <a:moveTo>
                  <a:pt x="0" y="0"/>
                </a:moveTo>
                <a:lnTo>
                  <a:pt x="1408718" y="0"/>
                </a:lnTo>
                <a:lnTo>
                  <a:pt x="1408718" y="1178201"/>
                </a:lnTo>
                <a:lnTo>
                  <a:pt x="0" y="1178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6"/>
          <p:cNvSpPr/>
          <p:nvPr/>
        </p:nvSpPr>
        <p:spPr>
          <a:xfrm>
            <a:off x="7506315" y="4546623"/>
            <a:ext cx="678251" cy="542601"/>
          </a:xfrm>
          <a:custGeom>
            <a:rect b="b" l="l" r="r" t="t"/>
            <a:pathLst>
              <a:path extrusionOk="0" h="1078011" w="1347513">
                <a:moveTo>
                  <a:pt x="0" y="0"/>
                </a:moveTo>
                <a:lnTo>
                  <a:pt x="1347514" y="0"/>
                </a:lnTo>
                <a:lnTo>
                  <a:pt x="1347514" y="1078011"/>
                </a:lnTo>
                <a:lnTo>
                  <a:pt x="0" y="10780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6"/>
          <p:cNvSpPr/>
          <p:nvPr/>
        </p:nvSpPr>
        <p:spPr>
          <a:xfrm>
            <a:off x="1010071" y="2183055"/>
            <a:ext cx="642231" cy="642231"/>
          </a:xfrm>
          <a:custGeom>
            <a:rect b="b" l="l" r="r" t="t"/>
            <a:pathLst>
              <a:path extrusionOk="0" h="1275950" w="1275950">
                <a:moveTo>
                  <a:pt x="0" y="0"/>
                </a:moveTo>
                <a:lnTo>
                  <a:pt x="1275950" y="0"/>
                </a:lnTo>
                <a:lnTo>
                  <a:pt x="1275950" y="1275951"/>
                </a:lnTo>
                <a:lnTo>
                  <a:pt x="0" y="12759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6"/>
          <p:cNvSpPr/>
          <p:nvPr/>
        </p:nvSpPr>
        <p:spPr>
          <a:xfrm>
            <a:off x="4211689" y="2341261"/>
            <a:ext cx="635319" cy="529047"/>
          </a:xfrm>
          <a:custGeom>
            <a:rect b="b" l="l" r="r" t="t"/>
            <a:pathLst>
              <a:path extrusionOk="0" h="1051083" w="1262217">
                <a:moveTo>
                  <a:pt x="0" y="0"/>
                </a:moveTo>
                <a:lnTo>
                  <a:pt x="1262217" y="0"/>
                </a:lnTo>
                <a:lnTo>
                  <a:pt x="1262217" y="1051082"/>
                </a:lnTo>
                <a:lnTo>
                  <a:pt x="0" y="10510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6"/>
          <p:cNvSpPr/>
          <p:nvPr/>
        </p:nvSpPr>
        <p:spPr>
          <a:xfrm>
            <a:off x="5859842" y="1809244"/>
            <a:ext cx="602315" cy="473827"/>
          </a:xfrm>
          <a:custGeom>
            <a:rect b="b" l="l" r="r" t="t"/>
            <a:pathLst>
              <a:path extrusionOk="0" h="941374" w="1196647">
                <a:moveTo>
                  <a:pt x="0" y="0"/>
                </a:moveTo>
                <a:lnTo>
                  <a:pt x="1196647" y="0"/>
                </a:lnTo>
                <a:lnTo>
                  <a:pt x="1196647" y="941375"/>
                </a:lnTo>
                <a:lnTo>
                  <a:pt x="0" y="941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6"/>
          <p:cNvSpPr/>
          <p:nvPr/>
        </p:nvSpPr>
        <p:spPr>
          <a:xfrm>
            <a:off x="5764651" y="3307979"/>
            <a:ext cx="726409" cy="399525"/>
          </a:xfrm>
          <a:custGeom>
            <a:rect b="b" l="l" r="r" t="t"/>
            <a:pathLst>
              <a:path extrusionOk="0" h="793755" w="1443191">
                <a:moveTo>
                  <a:pt x="0" y="0"/>
                </a:moveTo>
                <a:lnTo>
                  <a:pt x="1443191" y="0"/>
                </a:lnTo>
                <a:lnTo>
                  <a:pt x="1443191" y="793755"/>
                </a:lnTo>
                <a:lnTo>
                  <a:pt x="0" y="7937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6"/>
          <p:cNvSpPr/>
          <p:nvPr/>
        </p:nvSpPr>
        <p:spPr>
          <a:xfrm>
            <a:off x="7420105" y="2183055"/>
            <a:ext cx="612896" cy="612896"/>
          </a:xfrm>
          <a:custGeom>
            <a:rect b="b" l="l" r="r" t="t"/>
            <a:pathLst>
              <a:path extrusionOk="0" h="1217669" w="1217669">
                <a:moveTo>
                  <a:pt x="0" y="0"/>
                </a:moveTo>
                <a:lnTo>
                  <a:pt x="1217669" y="0"/>
                </a:lnTo>
                <a:lnTo>
                  <a:pt x="1217669" y="1217670"/>
                </a:lnTo>
                <a:lnTo>
                  <a:pt x="0" y="12176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6"/>
          <p:cNvSpPr txBox="1"/>
          <p:nvPr/>
        </p:nvSpPr>
        <p:spPr>
          <a:xfrm>
            <a:off x="959050" y="3125093"/>
            <a:ext cx="77000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</a:rPr>
              <a:t>Socios claves</a:t>
            </a:r>
            <a:endParaRPr/>
          </a:p>
        </p:txBody>
      </p:sp>
      <p:sp>
        <p:nvSpPr>
          <p:cNvPr id="349" name="Google Shape;349;p6"/>
          <p:cNvSpPr txBox="1"/>
          <p:nvPr/>
        </p:nvSpPr>
        <p:spPr>
          <a:xfrm>
            <a:off x="2334765" y="2587824"/>
            <a:ext cx="11765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</a:rPr>
              <a:t>Actividades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</a:rPr>
              <a:t>claves</a:t>
            </a:r>
            <a:endParaRPr/>
          </a:p>
        </p:txBody>
      </p:sp>
      <p:sp>
        <p:nvSpPr>
          <p:cNvPr id="350" name="Google Shape;350;p6"/>
          <p:cNvSpPr txBox="1"/>
          <p:nvPr/>
        </p:nvSpPr>
        <p:spPr>
          <a:xfrm>
            <a:off x="2074239" y="4078820"/>
            <a:ext cx="173657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</a:rPr>
              <a:t>Recursos</a:t>
            </a:r>
            <a:endParaRPr b="1" sz="1200">
              <a:solidFill>
                <a:srgbClr val="00437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</a:rPr>
              <a:t>claves</a:t>
            </a:r>
            <a:endParaRPr/>
          </a:p>
        </p:txBody>
      </p:sp>
      <p:sp>
        <p:nvSpPr>
          <p:cNvPr id="351" name="Google Shape;351;p6"/>
          <p:cNvSpPr txBox="1"/>
          <p:nvPr/>
        </p:nvSpPr>
        <p:spPr>
          <a:xfrm>
            <a:off x="3941073" y="3346986"/>
            <a:ext cx="11765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</a:rPr>
              <a:t>Propuesta de valor</a:t>
            </a:r>
            <a:endParaRPr/>
          </a:p>
        </p:txBody>
      </p:sp>
      <p:sp>
        <p:nvSpPr>
          <p:cNvPr id="352" name="Google Shape;352;p6"/>
          <p:cNvSpPr txBox="1"/>
          <p:nvPr/>
        </p:nvSpPr>
        <p:spPr>
          <a:xfrm>
            <a:off x="5539112" y="2607321"/>
            <a:ext cx="11765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</a:rPr>
              <a:t>Relación con clientes</a:t>
            </a:r>
            <a:endParaRPr/>
          </a:p>
        </p:txBody>
      </p:sp>
      <p:sp>
        <p:nvSpPr>
          <p:cNvPr id="353" name="Google Shape;353;p6"/>
          <p:cNvSpPr txBox="1"/>
          <p:nvPr/>
        </p:nvSpPr>
        <p:spPr>
          <a:xfrm>
            <a:off x="5548370" y="4148630"/>
            <a:ext cx="1176551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</a:rPr>
              <a:t>Canales</a:t>
            </a:r>
            <a:endParaRPr/>
          </a:p>
        </p:txBody>
      </p:sp>
      <p:sp>
        <p:nvSpPr>
          <p:cNvPr id="354" name="Google Shape;354;p6"/>
          <p:cNvSpPr txBox="1"/>
          <p:nvPr/>
        </p:nvSpPr>
        <p:spPr>
          <a:xfrm>
            <a:off x="7138278" y="3108158"/>
            <a:ext cx="11765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</a:rPr>
              <a:t>Segmentos de clientes</a:t>
            </a:r>
            <a:endParaRPr/>
          </a:p>
        </p:txBody>
      </p:sp>
      <p:sp>
        <p:nvSpPr>
          <p:cNvPr id="355" name="Google Shape;355;p6"/>
          <p:cNvSpPr txBox="1"/>
          <p:nvPr/>
        </p:nvSpPr>
        <p:spPr>
          <a:xfrm>
            <a:off x="1652302" y="5080618"/>
            <a:ext cx="2021611" cy="4212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322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</a:rPr>
              <a:t>Estructura de costos</a:t>
            </a:r>
            <a:endParaRPr b="1" sz="1200">
              <a:solidFill>
                <a:srgbClr val="00437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6" name="Google Shape;356;p6"/>
          <p:cNvSpPr txBox="1"/>
          <p:nvPr/>
        </p:nvSpPr>
        <p:spPr>
          <a:xfrm>
            <a:off x="5247503" y="5298143"/>
            <a:ext cx="2021611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</a:rPr>
              <a:t>Fuentes de ingresos</a:t>
            </a:r>
            <a:endParaRPr b="1" sz="1200">
              <a:solidFill>
                <a:srgbClr val="00437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7" name="Google Shape;357;p6"/>
          <p:cNvSpPr/>
          <p:nvPr/>
        </p:nvSpPr>
        <p:spPr>
          <a:xfrm>
            <a:off x="7943042" y="2039561"/>
            <a:ext cx="251581" cy="251581"/>
          </a:xfrm>
          <a:prstGeom prst="ellipse">
            <a:avLst/>
          </a:prstGeom>
          <a:solidFill>
            <a:srgbClr val="0043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358" name="Google Shape;358;p6"/>
          <p:cNvSpPr/>
          <p:nvPr/>
        </p:nvSpPr>
        <p:spPr>
          <a:xfrm>
            <a:off x="4794721" y="2197122"/>
            <a:ext cx="251581" cy="251581"/>
          </a:xfrm>
          <a:prstGeom prst="ellipse">
            <a:avLst/>
          </a:prstGeom>
          <a:solidFill>
            <a:srgbClr val="0043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359" name="Google Shape;359;p6"/>
          <p:cNvSpPr/>
          <p:nvPr/>
        </p:nvSpPr>
        <p:spPr>
          <a:xfrm>
            <a:off x="6281704" y="3012066"/>
            <a:ext cx="251581" cy="251581"/>
          </a:xfrm>
          <a:prstGeom prst="ellipse">
            <a:avLst/>
          </a:prstGeom>
          <a:solidFill>
            <a:srgbClr val="0043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360" name="Google Shape;360;p6"/>
          <p:cNvSpPr/>
          <p:nvPr/>
        </p:nvSpPr>
        <p:spPr>
          <a:xfrm>
            <a:off x="8167654" y="4633700"/>
            <a:ext cx="251581" cy="251581"/>
          </a:xfrm>
          <a:prstGeom prst="ellipse">
            <a:avLst/>
          </a:prstGeom>
          <a:solidFill>
            <a:srgbClr val="0043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361" name="Google Shape;361;p6"/>
          <p:cNvSpPr/>
          <p:nvPr/>
        </p:nvSpPr>
        <p:spPr>
          <a:xfrm>
            <a:off x="1638267" y="4633700"/>
            <a:ext cx="251581" cy="251581"/>
          </a:xfrm>
          <a:prstGeom prst="ellipse">
            <a:avLst/>
          </a:prstGeom>
          <a:solidFill>
            <a:srgbClr val="0043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</p:txBody>
      </p:sp>
      <p:sp>
        <p:nvSpPr>
          <p:cNvPr id="362" name="Google Shape;362;p6"/>
          <p:cNvSpPr/>
          <p:nvPr/>
        </p:nvSpPr>
        <p:spPr>
          <a:xfrm>
            <a:off x="6281704" y="1526166"/>
            <a:ext cx="251581" cy="251581"/>
          </a:xfrm>
          <a:prstGeom prst="ellipse">
            <a:avLst/>
          </a:prstGeom>
          <a:solidFill>
            <a:srgbClr val="0043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363" name="Google Shape;363;p6"/>
          <p:cNvSpPr/>
          <p:nvPr/>
        </p:nvSpPr>
        <p:spPr>
          <a:xfrm>
            <a:off x="3138454" y="3012066"/>
            <a:ext cx="251581" cy="251581"/>
          </a:xfrm>
          <a:prstGeom prst="ellipse">
            <a:avLst/>
          </a:prstGeom>
          <a:solidFill>
            <a:srgbClr val="0043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364" name="Google Shape;364;p6"/>
          <p:cNvSpPr/>
          <p:nvPr/>
        </p:nvSpPr>
        <p:spPr>
          <a:xfrm>
            <a:off x="3138454" y="1526166"/>
            <a:ext cx="251581" cy="251581"/>
          </a:xfrm>
          <a:prstGeom prst="ellipse">
            <a:avLst/>
          </a:prstGeom>
          <a:solidFill>
            <a:srgbClr val="0043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</p:txBody>
      </p:sp>
      <p:sp>
        <p:nvSpPr>
          <p:cNvPr id="365" name="Google Shape;365;p6"/>
          <p:cNvSpPr/>
          <p:nvPr/>
        </p:nvSpPr>
        <p:spPr>
          <a:xfrm>
            <a:off x="1638267" y="2169107"/>
            <a:ext cx="251581" cy="251581"/>
          </a:xfrm>
          <a:prstGeom prst="ellipse">
            <a:avLst/>
          </a:prstGeom>
          <a:solidFill>
            <a:srgbClr val="0043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7"/>
          <p:cNvSpPr txBox="1"/>
          <p:nvPr>
            <p:ph type="title"/>
          </p:nvPr>
        </p:nvSpPr>
        <p:spPr>
          <a:xfrm>
            <a:off x="612648" y="322914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5000"/>
              <a:buFont typeface="PT Sans"/>
              <a:buNone/>
            </a:pPr>
            <a:r>
              <a:rPr lang="en-US"/>
              <a:t>Canvas Economia circular</a:t>
            </a:r>
            <a:endParaRPr/>
          </a:p>
        </p:txBody>
      </p:sp>
      <p:sp>
        <p:nvSpPr>
          <p:cNvPr id="371" name="Google Shape;371;p7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3" name="Google Shape;373;p7"/>
          <p:cNvGrpSpPr/>
          <p:nvPr/>
        </p:nvGrpSpPr>
        <p:grpSpPr>
          <a:xfrm>
            <a:off x="612648" y="986687"/>
            <a:ext cx="1929583" cy="3351118"/>
            <a:chOff x="0" y="-57150"/>
            <a:chExt cx="2304979" cy="735972"/>
          </a:xfrm>
        </p:grpSpPr>
        <p:sp>
          <p:nvSpPr>
            <p:cNvPr id="374" name="Google Shape;374;p7"/>
            <p:cNvSpPr/>
            <p:nvPr/>
          </p:nvSpPr>
          <p:spPr>
            <a:xfrm>
              <a:off x="0" y="0"/>
              <a:ext cx="2304979" cy="678822"/>
            </a:xfrm>
            <a:custGeom>
              <a:rect b="b" l="l" r="r" t="t"/>
              <a:pathLst>
                <a:path extrusionOk="0" h="678822" w="2304979">
                  <a:moveTo>
                    <a:pt x="12775" y="0"/>
                  </a:moveTo>
                  <a:lnTo>
                    <a:pt x="2292204" y="0"/>
                  </a:lnTo>
                  <a:cubicBezTo>
                    <a:pt x="2299259" y="0"/>
                    <a:pt x="2304979" y="5719"/>
                    <a:pt x="2304979" y="12775"/>
                  </a:cubicBezTo>
                  <a:lnTo>
                    <a:pt x="2304979" y="666047"/>
                  </a:lnTo>
                  <a:cubicBezTo>
                    <a:pt x="2304979" y="673102"/>
                    <a:pt x="2299259" y="678822"/>
                    <a:pt x="2292204" y="678822"/>
                  </a:cubicBezTo>
                  <a:lnTo>
                    <a:pt x="12775" y="678822"/>
                  </a:lnTo>
                  <a:cubicBezTo>
                    <a:pt x="9387" y="678822"/>
                    <a:pt x="6137" y="677476"/>
                    <a:pt x="3742" y="675080"/>
                  </a:cubicBezTo>
                  <a:cubicBezTo>
                    <a:pt x="1346" y="672684"/>
                    <a:pt x="0" y="669435"/>
                    <a:pt x="0" y="666047"/>
                  </a:cubicBezTo>
                  <a:lnTo>
                    <a:pt x="0" y="12775"/>
                  </a:lnTo>
                  <a:cubicBezTo>
                    <a:pt x="0" y="5719"/>
                    <a:pt x="5719" y="0"/>
                    <a:pt x="12775" y="0"/>
                  </a:cubicBezTo>
                  <a:close/>
                </a:path>
              </a:pathLst>
            </a:custGeom>
            <a:solidFill>
              <a:srgbClr val="F3F6F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7"/>
            <p:cNvSpPr txBox="1"/>
            <p:nvPr/>
          </p:nvSpPr>
          <p:spPr>
            <a:xfrm>
              <a:off x="0" y="-57150"/>
              <a:ext cx="2304979" cy="7359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6" name="Google Shape;376;p7"/>
          <p:cNvSpPr txBox="1"/>
          <p:nvPr/>
        </p:nvSpPr>
        <p:spPr>
          <a:xfrm>
            <a:off x="738251" y="2662246"/>
            <a:ext cx="1678375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</a:rPr>
              <a:t>Cadena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</a:rPr>
              <a:t>de valor</a:t>
            </a:r>
            <a:endParaRPr/>
          </a:p>
        </p:txBody>
      </p:sp>
      <p:sp>
        <p:nvSpPr>
          <p:cNvPr id="377" name="Google Shape;377;p7"/>
          <p:cNvSpPr/>
          <p:nvPr/>
        </p:nvSpPr>
        <p:spPr>
          <a:xfrm>
            <a:off x="612649" y="4453176"/>
            <a:ext cx="3980054" cy="1370364"/>
          </a:xfrm>
          <a:custGeom>
            <a:rect b="b" l="l" r="r" t="t"/>
            <a:pathLst>
              <a:path extrusionOk="0" h="678822" w="2304979">
                <a:moveTo>
                  <a:pt x="12775" y="0"/>
                </a:moveTo>
                <a:lnTo>
                  <a:pt x="2292204" y="0"/>
                </a:lnTo>
                <a:cubicBezTo>
                  <a:pt x="2299259" y="0"/>
                  <a:pt x="2304979" y="5719"/>
                  <a:pt x="2304979" y="12775"/>
                </a:cubicBezTo>
                <a:lnTo>
                  <a:pt x="2304979" y="666047"/>
                </a:lnTo>
                <a:cubicBezTo>
                  <a:pt x="2304979" y="673102"/>
                  <a:pt x="2299259" y="678822"/>
                  <a:pt x="2292204" y="678822"/>
                </a:cubicBezTo>
                <a:lnTo>
                  <a:pt x="12775" y="678822"/>
                </a:lnTo>
                <a:cubicBezTo>
                  <a:pt x="9387" y="678822"/>
                  <a:pt x="6137" y="677476"/>
                  <a:pt x="3742" y="675080"/>
                </a:cubicBezTo>
                <a:cubicBezTo>
                  <a:pt x="1346" y="672684"/>
                  <a:pt x="0" y="669435"/>
                  <a:pt x="0" y="666047"/>
                </a:cubicBezTo>
                <a:lnTo>
                  <a:pt x="0" y="12775"/>
                </a:lnTo>
                <a:cubicBezTo>
                  <a:pt x="0" y="5719"/>
                  <a:pt x="5719" y="0"/>
                  <a:pt x="12775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7"/>
          <p:cNvSpPr txBox="1"/>
          <p:nvPr/>
        </p:nvSpPr>
        <p:spPr>
          <a:xfrm>
            <a:off x="612649" y="4337805"/>
            <a:ext cx="3854449" cy="148573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5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7"/>
          <p:cNvSpPr txBox="1"/>
          <p:nvPr/>
        </p:nvSpPr>
        <p:spPr>
          <a:xfrm>
            <a:off x="1763488" y="4964761"/>
            <a:ext cx="1678375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</a:rPr>
              <a:t>Estructura de costos</a:t>
            </a:r>
            <a:endParaRPr/>
          </a:p>
        </p:txBody>
      </p:sp>
      <p:sp>
        <p:nvSpPr>
          <p:cNvPr id="380" name="Google Shape;380;p7"/>
          <p:cNvSpPr txBox="1"/>
          <p:nvPr/>
        </p:nvSpPr>
        <p:spPr>
          <a:xfrm>
            <a:off x="2663120" y="986687"/>
            <a:ext cx="1929583" cy="335111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5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7"/>
          <p:cNvSpPr/>
          <p:nvPr/>
        </p:nvSpPr>
        <p:spPr>
          <a:xfrm>
            <a:off x="2663120" y="1246909"/>
            <a:ext cx="1929583" cy="1547174"/>
          </a:xfrm>
          <a:custGeom>
            <a:rect b="b" l="l" r="r" t="t"/>
            <a:pathLst>
              <a:path extrusionOk="0" h="678822" w="2304979">
                <a:moveTo>
                  <a:pt x="12775" y="0"/>
                </a:moveTo>
                <a:lnTo>
                  <a:pt x="2292204" y="0"/>
                </a:lnTo>
                <a:cubicBezTo>
                  <a:pt x="2299259" y="0"/>
                  <a:pt x="2304979" y="5719"/>
                  <a:pt x="2304979" y="12775"/>
                </a:cubicBezTo>
                <a:lnTo>
                  <a:pt x="2304979" y="666047"/>
                </a:lnTo>
                <a:cubicBezTo>
                  <a:pt x="2304979" y="673102"/>
                  <a:pt x="2299259" y="678822"/>
                  <a:pt x="2292204" y="678822"/>
                </a:cubicBezTo>
                <a:lnTo>
                  <a:pt x="12775" y="678822"/>
                </a:lnTo>
                <a:cubicBezTo>
                  <a:pt x="9387" y="678822"/>
                  <a:pt x="6137" y="677476"/>
                  <a:pt x="3742" y="675080"/>
                </a:cubicBezTo>
                <a:cubicBezTo>
                  <a:pt x="1346" y="672684"/>
                  <a:pt x="0" y="669435"/>
                  <a:pt x="0" y="666047"/>
                </a:cubicBezTo>
                <a:lnTo>
                  <a:pt x="0" y="12775"/>
                </a:lnTo>
                <a:cubicBezTo>
                  <a:pt x="0" y="5719"/>
                  <a:pt x="5719" y="0"/>
                  <a:pt x="12775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7"/>
          <p:cNvSpPr/>
          <p:nvPr/>
        </p:nvSpPr>
        <p:spPr>
          <a:xfrm>
            <a:off x="2663120" y="2909454"/>
            <a:ext cx="1929583" cy="1427018"/>
          </a:xfrm>
          <a:custGeom>
            <a:rect b="b" l="l" r="r" t="t"/>
            <a:pathLst>
              <a:path extrusionOk="0" h="678822" w="2304979">
                <a:moveTo>
                  <a:pt x="12775" y="0"/>
                </a:moveTo>
                <a:lnTo>
                  <a:pt x="2292204" y="0"/>
                </a:lnTo>
                <a:cubicBezTo>
                  <a:pt x="2299259" y="0"/>
                  <a:pt x="2304979" y="5719"/>
                  <a:pt x="2304979" y="12775"/>
                </a:cubicBezTo>
                <a:lnTo>
                  <a:pt x="2304979" y="666047"/>
                </a:lnTo>
                <a:cubicBezTo>
                  <a:pt x="2304979" y="673102"/>
                  <a:pt x="2299259" y="678822"/>
                  <a:pt x="2292204" y="678822"/>
                </a:cubicBezTo>
                <a:lnTo>
                  <a:pt x="12775" y="678822"/>
                </a:lnTo>
                <a:cubicBezTo>
                  <a:pt x="9387" y="678822"/>
                  <a:pt x="6137" y="677476"/>
                  <a:pt x="3742" y="675080"/>
                </a:cubicBezTo>
                <a:cubicBezTo>
                  <a:pt x="1346" y="672684"/>
                  <a:pt x="0" y="669435"/>
                  <a:pt x="0" y="666047"/>
                </a:cubicBezTo>
                <a:lnTo>
                  <a:pt x="0" y="12775"/>
                </a:lnTo>
                <a:cubicBezTo>
                  <a:pt x="0" y="5719"/>
                  <a:pt x="5719" y="0"/>
                  <a:pt x="12775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7"/>
          <p:cNvSpPr txBox="1"/>
          <p:nvPr/>
        </p:nvSpPr>
        <p:spPr>
          <a:xfrm>
            <a:off x="2788723" y="1407617"/>
            <a:ext cx="1678375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</a:rPr>
              <a:t>Actividades clave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</a:rPr>
              <a:t>(para lograr tu propuesta de valor circular)</a:t>
            </a:r>
            <a:endParaRPr/>
          </a:p>
        </p:txBody>
      </p:sp>
      <p:sp>
        <p:nvSpPr>
          <p:cNvPr id="384" name="Google Shape;384;p7"/>
          <p:cNvSpPr txBox="1"/>
          <p:nvPr/>
        </p:nvSpPr>
        <p:spPr>
          <a:xfrm>
            <a:off x="2788723" y="3104279"/>
            <a:ext cx="1678375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</a:rPr>
              <a:t>Recursos clave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</a:rPr>
              <a:t>(imprescindible para lograr circularidad)</a:t>
            </a:r>
            <a:endParaRPr/>
          </a:p>
        </p:txBody>
      </p:sp>
      <p:sp>
        <p:nvSpPr>
          <p:cNvPr id="385" name="Google Shape;385;p7"/>
          <p:cNvSpPr/>
          <p:nvPr/>
        </p:nvSpPr>
        <p:spPr>
          <a:xfrm>
            <a:off x="6716440" y="1246909"/>
            <a:ext cx="1929583" cy="1547174"/>
          </a:xfrm>
          <a:custGeom>
            <a:rect b="b" l="l" r="r" t="t"/>
            <a:pathLst>
              <a:path extrusionOk="0" h="678822" w="2304979">
                <a:moveTo>
                  <a:pt x="12775" y="0"/>
                </a:moveTo>
                <a:lnTo>
                  <a:pt x="2292204" y="0"/>
                </a:lnTo>
                <a:cubicBezTo>
                  <a:pt x="2299259" y="0"/>
                  <a:pt x="2304979" y="5719"/>
                  <a:pt x="2304979" y="12775"/>
                </a:cubicBezTo>
                <a:lnTo>
                  <a:pt x="2304979" y="666047"/>
                </a:lnTo>
                <a:cubicBezTo>
                  <a:pt x="2304979" y="673102"/>
                  <a:pt x="2299259" y="678822"/>
                  <a:pt x="2292204" y="678822"/>
                </a:cubicBezTo>
                <a:lnTo>
                  <a:pt x="12775" y="678822"/>
                </a:lnTo>
                <a:cubicBezTo>
                  <a:pt x="9387" y="678822"/>
                  <a:pt x="6137" y="677476"/>
                  <a:pt x="3742" y="675080"/>
                </a:cubicBezTo>
                <a:cubicBezTo>
                  <a:pt x="1346" y="672684"/>
                  <a:pt x="0" y="669435"/>
                  <a:pt x="0" y="666047"/>
                </a:cubicBezTo>
                <a:lnTo>
                  <a:pt x="0" y="12775"/>
                </a:lnTo>
                <a:cubicBezTo>
                  <a:pt x="0" y="5719"/>
                  <a:pt x="5719" y="0"/>
                  <a:pt x="12775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7"/>
          <p:cNvSpPr/>
          <p:nvPr/>
        </p:nvSpPr>
        <p:spPr>
          <a:xfrm>
            <a:off x="6716440" y="2909454"/>
            <a:ext cx="1929583" cy="1427018"/>
          </a:xfrm>
          <a:custGeom>
            <a:rect b="b" l="l" r="r" t="t"/>
            <a:pathLst>
              <a:path extrusionOk="0" h="678822" w="2304979">
                <a:moveTo>
                  <a:pt x="12775" y="0"/>
                </a:moveTo>
                <a:lnTo>
                  <a:pt x="2292204" y="0"/>
                </a:lnTo>
                <a:cubicBezTo>
                  <a:pt x="2299259" y="0"/>
                  <a:pt x="2304979" y="5719"/>
                  <a:pt x="2304979" y="12775"/>
                </a:cubicBezTo>
                <a:lnTo>
                  <a:pt x="2304979" y="666047"/>
                </a:lnTo>
                <a:cubicBezTo>
                  <a:pt x="2304979" y="673102"/>
                  <a:pt x="2299259" y="678822"/>
                  <a:pt x="2292204" y="678822"/>
                </a:cubicBezTo>
                <a:lnTo>
                  <a:pt x="12775" y="678822"/>
                </a:lnTo>
                <a:cubicBezTo>
                  <a:pt x="9387" y="678822"/>
                  <a:pt x="6137" y="677476"/>
                  <a:pt x="3742" y="675080"/>
                </a:cubicBezTo>
                <a:cubicBezTo>
                  <a:pt x="1346" y="672684"/>
                  <a:pt x="0" y="669435"/>
                  <a:pt x="0" y="666047"/>
                </a:cubicBezTo>
                <a:lnTo>
                  <a:pt x="0" y="12775"/>
                </a:lnTo>
                <a:cubicBezTo>
                  <a:pt x="0" y="5719"/>
                  <a:pt x="5719" y="0"/>
                  <a:pt x="12775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7"/>
          <p:cNvSpPr txBox="1"/>
          <p:nvPr/>
        </p:nvSpPr>
        <p:spPr>
          <a:xfrm>
            <a:off x="6842043" y="1909183"/>
            <a:ext cx="1678375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</a:rPr>
              <a:t>Relaciones</a:t>
            </a:r>
            <a:endParaRPr/>
          </a:p>
        </p:txBody>
      </p:sp>
      <p:sp>
        <p:nvSpPr>
          <p:cNvPr id="388" name="Google Shape;388;p7"/>
          <p:cNvSpPr txBox="1"/>
          <p:nvPr/>
        </p:nvSpPr>
        <p:spPr>
          <a:xfrm>
            <a:off x="6842043" y="3478353"/>
            <a:ext cx="1678375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</a:rPr>
              <a:t>Canales</a:t>
            </a:r>
            <a:endParaRPr/>
          </a:p>
        </p:txBody>
      </p:sp>
      <p:grpSp>
        <p:nvGrpSpPr>
          <p:cNvPr id="389" name="Google Shape;389;p7"/>
          <p:cNvGrpSpPr/>
          <p:nvPr/>
        </p:nvGrpSpPr>
        <p:grpSpPr>
          <a:xfrm>
            <a:off x="8768064" y="986687"/>
            <a:ext cx="1929583" cy="3351118"/>
            <a:chOff x="0" y="-57150"/>
            <a:chExt cx="2304979" cy="735972"/>
          </a:xfrm>
        </p:grpSpPr>
        <p:sp>
          <p:nvSpPr>
            <p:cNvPr id="390" name="Google Shape;390;p7"/>
            <p:cNvSpPr/>
            <p:nvPr/>
          </p:nvSpPr>
          <p:spPr>
            <a:xfrm>
              <a:off x="0" y="0"/>
              <a:ext cx="2304979" cy="678822"/>
            </a:xfrm>
            <a:custGeom>
              <a:rect b="b" l="l" r="r" t="t"/>
              <a:pathLst>
                <a:path extrusionOk="0" h="678822" w="2304979">
                  <a:moveTo>
                    <a:pt x="12775" y="0"/>
                  </a:moveTo>
                  <a:lnTo>
                    <a:pt x="2292204" y="0"/>
                  </a:lnTo>
                  <a:cubicBezTo>
                    <a:pt x="2299259" y="0"/>
                    <a:pt x="2304979" y="5719"/>
                    <a:pt x="2304979" y="12775"/>
                  </a:cubicBezTo>
                  <a:lnTo>
                    <a:pt x="2304979" y="666047"/>
                  </a:lnTo>
                  <a:cubicBezTo>
                    <a:pt x="2304979" y="673102"/>
                    <a:pt x="2299259" y="678822"/>
                    <a:pt x="2292204" y="678822"/>
                  </a:cubicBezTo>
                  <a:lnTo>
                    <a:pt x="12775" y="678822"/>
                  </a:lnTo>
                  <a:cubicBezTo>
                    <a:pt x="9387" y="678822"/>
                    <a:pt x="6137" y="677476"/>
                    <a:pt x="3742" y="675080"/>
                  </a:cubicBezTo>
                  <a:cubicBezTo>
                    <a:pt x="1346" y="672684"/>
                    <a:pt x="0" y="669435"/>
                    <a:pt x="0" y="666047"/>
                  </a:cubicBezTo>
                  <a:lnTo>
                    <a:pt x="0" y="12775"/>
                  </a:lnTo>
                  <a:cubicBezTo>
                    <a:pt x="0" y="5719"/>
                    <a:pt x="5719" y="0"/>
                    <a:pt x="12775" y="0"/>
                  </a:cubicBezTo>
                  <a:close/>
                </a:path>
              </a:pathLst>
            </a:custGeom>
            <a:solidFill>
              <a:srgbClr val="F3F6F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7"/>
            <p:cNvSpPr txBox="1"/>
            <p:nvPr/>
          </p:nvSpPr>
          <p:spPr>
            <a:xfrm>
              <a:off x="0" y="-57150"/>
              <a:ext cx="2304979" cy="7359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2" name="Google Shape;392;p7"/>
          <p:cNvSpPr txBox="1"/>
          <p:nvPr/>
        </p:nvSpPr>
        <p:spPr>
          <a:xfrm>
            <a:off x="8893667" y="2681044"/>
            <a:ext cx="1678375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</a:rPr>
              <a:t>Segmentos</a:t>
            </a:r>
            <a:endParaRPr/>
          </a:p>
        </p:txBody>
      </p:sp>
      <p:sp>
        <p:nvSpPr>
          <p:cNvPr id="393" name="Google Shape;393;p7"/>
          <p:cNvSpPr/>
          <p:nvPr/>
        </p:nvSpPr>
        <p:spPr>
          <a:xfrm>
            <a:off x="4661254" y="1246908"/>
            <a:ext cx="1929583" cy="1014153"/>
          </a:xfrm>
          <a:custGeom>
            <a:rect b="b" l="l" r="r" t="t"/>
            <a:pathLst>
              <a:path extrusionOk="0" h="678822" w="2304979">
                <a:moveTo>
                  <a:pt x="12775" y="0"/>
                </a:moveTo>
                <a:lnTo>
                  <a:pt x="2292204" y="0"/>
                </a:lnTo>
                <a:cubicBezTo>
                  <a:pt x="2299259" y="0"/>
                  <a:pt x="2304979" y="5719"/>
                  <a:pt x="2304979" y="12775"/>
                </a:cubicBezTo>
                <a:lnTo>
                  <a:pt x="2304979" y="666047"/>
                </a:lnTo>
                <a:cubicBezTo>
                  <a:pt x="2304979" y="673102"/>
                  <a:pt x="2299259" y="678822"/>
                  <a:pt x="2292204" y="678822"/>
                </a:cubicBezTo>
                <a:lnTo>
                  <a:pt x="12775" y="678822"/>
                </a:lnTo>
                <a:cubicBezTo>
                  <a:pt x="9387" y="678822"/>
                  <a:pt x="6137" y="677476"/>
                  <a:pt x="3742" y="675080"/>
                </a:cubicBezTo>
                <a:cubicBezTo>
                  <a:pt x="1346" y="672684"/>
                  <a:pt x="0" y="669435"/>
                  <a:pt x="0" y="666047"/>
                </a:cubicBezTo>
                <a:lnTo>
                  <a:pt x="0" y="12775"/>
                </a:lnTo>
                <a:cubicBezTo>
                  <a:pt x="0" y="5719"/>
                  <a:pt x="5719" y="0"/>
                  <a:pt x="12775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7"/>
          <p:cNvSpPr txBox="1"/>
          <p:nvPr/>
        </p:nvSpPr>
        <p:spPr>
          <a:xfrm>
            <a:off x="4786857" y="1407617"/>
            <a:ext cx="1678375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</a:rPr>
              <a:t>Problemas a resolver</a:t>
            </a:r>
            <a:endParaRPr/>
          </a:p>
        </p:txBody>
      </p:sp>
      <p:sp>
        <p:nvSpPr>
          <p:cNvPr id="395" name="Google Shape;395;p7"/>
          <p:cNvSpPr/>
          <p:nvPr/>
        </p:nvSpPr>
        <p:spPr>
          <a:xfrm>
            <a:off x="4661254" y="2335875"/>
            <a:ext cx="1929583" cy="1014153"/>
          </a:xfrm>
          <a:custGeom>
            <a:rect b="b" l="l" r="r" t="t"/>
            <a:pathLst>
              <a:path extrusionOk="0" h="678822" w="2304979">
                <a:moveTo>
                  <a:pt x="12775" y="0"/>
                </a:moveTo>
                <a:lnTo>
                  <a:pt x="2292204" y="0"/>
                </a:lnTo>
                <a:cubicBezTo>
                  <a:pt x="2299259" y="0"/>
                  <a:pt x="2304979" y="5719"/>
                  <a:pt x="2304979" y="12775"/>
                </a:cubicBezTo>
                <a:lnTo>
                  <a:pt x="2304979" y="666047"/>
                </a:lnTo>
                <a:cubicBezTo>
                  <a:pt x="2304979" y="673102"/>
                  <a:pt x="2299259" y="678822"/>
                  <a:pt x="2292204" y="678822"/>
                </a:cubicBezTo>
                <a:lnTo>
                  <a:pt x="12775" y="678822"/>
                </a:lnTo>
                <a:cubicBezTo>
                  <a:pt x="9387" y="678822"/>
                  <a:pt x="6137" y="677476"/>
                  <a:pt x="3742" y="675080"/>
                </a:cubicBezTo>
                <a:cubicBezTo>
                  <a:pt x="1346" y="672684"/>
                  <a:pt x="0" y="669435"/>
                  <a:pt x="0" y="666047"/>
                </a:cubicBezTo>
                <a:lnTo>
                  <a:pt x="0" y="12775"/>
                </a:lnTo>
                <a:cubicBezTo>
                  <a:pt x="0" y="5719"/>
                  <a:pt x="5719" y="0"/>
                  <a:pt x="12775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7"/>
          <p:cNvSpPr txBox="1"/>
          <p:nvPr/>
        </p:nvSpPr>
        <p:spPr>
          <a:xfrm>
            <a:off x="4786857" y="2485274"/>
            <a:ext cx="167837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</a:rPr>
              <a:t>Propósito (la razón de un modelo circular)</a:t>
            </a:r>
            <a:endParaRPr/>
          </a:p>
        </p:txBody>
      </p:sp>
      <p:sp>
        <p:nvSpPr>
          <p:cNvPr id="397" name="Google Shape;397;p7"/>
          <p:cNvSpPr/>
          <p:nvPr/>
        </p:nvSpPr>
        <p:spPr>
          <a:xfrm>
            <a:off x="4661254" y="3418608"/>
            <a:ext cx="1929583" cy="928255"/>
          </a:xfrm>
          <a:custGeom>
            <a:rect b="b" l="l" r="r" t="t"/>
            <a:pathLst>
              <a:path extrusionOk="0" h="678822" w="2304979">
                <a:moveTo>
                  <a:pt x="12775" y="0"/>
                </a:moveTo>
                <a:lnTo>
                  <a:pt x="2292204" y="0"/>
                </a:lnTo>
                <a:cubicBezTo>
                  <a:pt x="2299259" y="0"/>
                  <a:pt x="2304979" y="5719"/>
                  <a:pt x="2304979" y="12775"/>
                </a:cubicBezTo>
                <a:lnTo>
                  <a:pt x="2304979" y="666047"/>
                </a:lnTo>
                <a:cubicBezTo>
                  <a:pt x="2304979" y="673102"/>
                  <a:pt x="2299259" y="678822"/>
                  <a:pt x="2292204" y="678822"/>
                </a:cubicBezTo>
                <a:lnTo>
                  <a:pt x="12775" y="678822"/>
                </a:lnTo>
                <a:cubicBezTo>
                  <a:pt x="9387" y="678822"/>
                  <a:pt x="6137" y="677476"/>
                  <a:pt x="3742" y="675080"/>
                </a:cubicBezTo>
                <a:cubicBezTo>
                  <a:pt x="1346" y="672684"/>
                  <a:pt x="0" y="669435"/>
                  <a:pt x="0" y="666047"/>
                </a:cubicBezTo>
                <a:lnTo>
                  <a:pt x="0" y="12775"/>
                </a:lnTo>
                <a:cubicBezTo>
                  <a:pt x="0" y="5719"/>
                  <a:pt x="5719" y="0"/>
                  <a:pt x="12775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7"/>
          <p:cNvSpPr txBox="1"/>
          <p:nvPr/>
        </p:nvSpPr>
        <p:spPr>
          <a:xfrm>
            <a:off x="4786857" y="3527458"/>
            <a:ext cx="180397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</a:rPr>
              <a:t>Propuesta de valor (los productos y/o servicios)</a:t>
            </a:r>
            <a:endParaRPr/>
          </a:p>
        </p:txBody>
      </p:sp>
      <p:sp>
        <p:nvSpPr>
          <p:cNvPr id="399" name="Google Shape;399;p7"/>
          <p:cNvSpPr/>
          <p:nvPr/>
        </p:nvSpPr>
        <p:spPr>
          <a:xfrm>
            <a:off x="6716440" y="4426527"/>
            <a:ext cx="3980054" cy="1427018"/>
          </a:xfrm>
          <a:custGeom>
            <a:rect b="b" l="l" r="r" t="t"/>
            <a:pathLst>
              <a:path extrusionOk="0" h="678822" w="2304979">
                <a:moveTo>
                  <a:pt x="12775" y="0"/>
                </a:moveTo>
                <a:lnTo>
                  <a:pt x="2292204" y="0"/>
                </a:lnTo>
                <a:cubicBezTo>
                  <a:pt x="2299259" y="0"/>
                  <a:pt x="2304979" y="5719"/>
                  <a:pt x="2304979" y="12775"/>
                </a:cubicBezTo>
                <a:lnTo>
                  <a:pt x="2304979" y="666047"/>
                </a:lnTo>
                <a:cubicBezTo>
                  <a:pt x="2304979" y="673102"/>
                  <a:pt x="2299259" y="678822"/>
                  <a:pt x="2292204" y="678822"/>
                </a:cubicBezTo>
                <a:lnTo>
                  <a:pt x="12775" y="678822"/>
                </a:lnTo>
                <a:cubicBezTo>
                  <a:pt x="9387" y="678822"/>
                  <a:pt x="6137" y="677476"/>
                  <a:pt x="3742" y="675080"/>
                </a:cubicBezTo>
                <a:cubicBezTo>
                  <a:pt x="1346" y="672684"/>
                  <a:pt x="0" y="669435"/>
                  <a:pt x="0" y="666047"/>
                </a:cubicBezTo>
                <a:lnTo>
                  <a:pt x="0" y="12775"/>
                </a:lnTo>
                <a:cubicBezTo>
                  <a:pt x="0" y="5719"/>
                  <a:pt x="5719" y="0"/>
                  <a:pt x="12775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7"/>
          <p:cNvSpPr txBox="1"/>
          <p:nvPr/>
        </p:nvSpPr>
        <p:spPr>
          <a:xfrm>
            <a:off x="7462581" y="4922914"/>
            <a:ext cx="2561037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</a:rPr>
              <a:t>Fuentes de ingresos (como genera ingresos)</a:t>
            </a:r>
            <a:endParaRPr/>
          </a:p>
        </p:txBody>
      </p:sp>
      <p:sp>
        <p:nvSpPr>
          <p:cNvPr id="401" name="Google Shape;401;p7"/>
          <p:cNvSpPr/>
          <p:nvPr/>
        </p:nvSpPr>
        <p:spPr>
          <a:xfrm>
            <a:off x="4661254" y="4472743"/>
            <a:ext cx="1929583" cy="1350797"/>
          </a:xfrm>
          <a:custGeom>
            <a:rect b="b" l="l" r="r" t="t"/>
            <a:pathLst>
              <a:path extrusionOk="0" h="678822" w="2304979">
                <a:moveTo>
                  <a:pt x="12775" y="0"/>
                </a:moveTo>
                <a:lnTo>
                  <a:pt x="2292204" y="0"/>
                </a:lnTo>
                <a:cubicBezTo>
                  <a:pt x="2299259" y="0"/>
                  <a:pt x="2304979" y="5719"/>
                  <a:pt x="2304979" y="12775"/>
                </a:cubicBezTo>
                <a:lnTo>
                  <a:pt x="2304979" y="666047"/>
                </a:lnTo>
                <a:cubicBezTo>
                  <a:pt x="2304979" y="673102"/>
                  <a:pt x="2299259" y="678822"/>
                  <a:pt x="2292204" y="678822"/>
                </a:cubicBezTo>
                <a:lnTo>
                  <a:pt x="12775" y="678822"/>
                </a:lnTo>
                <a:cubicBezTo>
                  <a:pt x="9387" y="678822"/>
                  <a:pt x="6137" y="677476"/>
                  <a:pt x="3742" y="675080"/>
                </a:cubicBezTo>
                <a:cubicBezTo>
                  <a:pt x="1346" y="672684"/>
                  <a:pt x="0" y="669435"/>
                  <a:pt x="0" y="666047"/>
                </a:cubicBezTo>
                <a:lnTo>
                  <a:pt x="0" y="12775"/>
                </a:lnTo>
                <a:cubicBezTo>
                  <a:pt x="0" y="5719"/>
                  <a:pt x="5719" y="0"/>
                  <a:pt x="12775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7"/>
          <p:cNvSpPr txBox="1"/>
          <p:nvPr/>
        </p:nvSpPr>
        <p:spPr>
          <a:xfrm>
            <a:off x="4689780" y="4749318"/>
            <a:ext cx="1803978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</a:rPr>
              <a:t>Métricas de impacto (ambientales y/o sociales)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8"/>
          <p:cNvSpPr txBox="1"/>
          <p:nvPr>
            <p:ph type="title"/>
          </p:nvPr>
        </p:nvSpPr>
        <p:spPr>
          <a:xfrm>
            <a:off x="612648" y="322914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5000"/>
              <a:buFont typeface="PT Sans"/>
              <a:buNone/>
            </a:pPr>
            <a:r>
              <a:rPr lang="en-US"/>
              <a:t>Las 3 P:</a:t>
            </a:r>
            <a:endParaRPr/>
          </a:p>
        </p:txBody>
      </p:sp>
      <p:sp>
        <p:nvSpPr>
          <p:cNvPr id="408" name="Google Shape;408;p8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8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8"/>
          <p:cNvSpPr txBox="1"/>
          <p:nvPr/>
        </p:nvSpPr>
        <p:spPr>
          <a:xfrm>
            <a:off x="2663120" y="986687"/>
            <a:ext cx="1929583" cy="335111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5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8"/>
          <p:cNvSpPr/>
          <p:nvPr/>
        </p:nvSpPr>
        <p:spPr>
          <a:xfrm>
            <a:off x="738162" y="3144092"/>
            <a:ext cx="2082530" cy="383823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8"/>
          <p:cNvSpPr txBox="1"/>
          <p:nvPr/>
        </p:nvSpPr>
        <p:spPr>
          <a:xfrm>
            <a:off x="1122631" y="3091882"/>
            <a:ext cx="1698061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Problema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13" name="Google Shape;413;p8"/>
          <p:cNvSpPr/>
          <p:nvPr/>
        </p:nvSpPr>
        <p:spPr>
          <a:xfrm>
            <a:off x="683160" y="3117986"/>
            <a:ext cx="436034" cy="436034"/>
          </a:xfrm>
          <a:prstGeom prst="ellipse">
            <a:avLst/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1</a:t>
            </a:r>
            <a:endParaRPr/>
          </a:p>
        </p:txBody>
      </p:sp>
      <p:sp>
        <p:nvSpPr>
          <p:cNvPr id="414" name="Google Shape;414;p8"/>
          <p:cNvSpPr/>
          <p:nvPr/>
        </p:nvSpPr>
        <p:spPr>
          <a:xfrm>
            <a:off x="3442191" y="3144092"/>
            <a:ext cx="2082530" cy="383823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8"/>
          <p:cNvSpPr txBox="1"/>
          <p:nvPr/>
        </p:nvSpPr>
        <p:spPr>
          <a:xfrm>
            <a:off x="3826660" y="3091882"/>
            <a:ext cx="1698061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Propósito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16" name="Google Shape;416;p8"/>
          <p:cNvSpPr/>
          <p:nvPr/>
        </p:nvSpPr>
        <p:spPr>
          <a:xfrm>
            <a:off x="3387189" y="3117986"/>
            <a:ext cx="436034" cy="436034"/>
          </a:xfrm>
          <a:prstGeom prst="ellipse">
            <a:avLst/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2</a:t>
            </a:r>
            <a:endParaRPr/>
          </a:p>
        </p:txBody>
      </p:sp>
      <p:sp>
        <p:nvSpPr>
          <p:cNvPr id="417" name="Google Shape;417;p8"/>
          <p:cNvSpPr/>
          <p:nvPr/>
        </p:nvSpPr>
        <p:spPr>
          <a:xfrm>
            <a:off x="6271057" y="3144092"/>
            <a:ext cx="2082530" cy="383823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8"/>
          <p:cNvSpPr txBox="1"/>
          <p:nvPr/>
        </p:nvSpPr>
        <p:spPr>
          <a:xfrm>
            <a:off x="6655526" y="3091882"/>
            <a:ext cx="1698061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Propuesta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19" name="Google Shape;419;p8"/>
          <p:cNvSpPr/>
          <p:nvPr/>
        </p:nvSpPr>
        <p:spPr>
          <a:xfrm>
            <a:off x="6216055" y="3117986"/>
            <a:ext cx="436034" cy="436034"/>
          </a:xfrm>
          <a:prstGeom prst="ellipse">
            <a:avLst/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3</a:t>
            </a:r>
            <a:endParaRPr/>
          </a:p>
        </p:txBody>
      </p:sp>
      <p:sp>
        <p:nvSpPr>
          <p:cNvPr id="420" name="Google Shape;420;p8"/>
          <p:cNvSpPr txBox="1"/>
          <p:nvPr/>
        </p:nvSpPr>
        <p:spPr>
          <a:xfrm>
            <a:off x="1119194" y="3745340"/>
            <a:ext cx="1423339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Describe el problema en una frase</a:t>
            </a:r>
            <a:endParaRPr sz="15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21" name="Google Shape;421;p8"/>
          <p:cNvSpPr txBox="1"/>
          <p:nvPr/>
        </p:nvSpPr>
        <p:spPr>
          <a:xfrm>
            <a:off x="3845276" y="3745340"/>
            <a:ext cx="1698061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La razón de tu modelo circular</a:t>
            </a:r>
            <a:endParaRPr sz="15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22" name="Google Shape;422;p8"/>
          <p:cNvSpPr txBox="1"/>
          <p:nvPr/>
        </p:nvSpPr>
        <p:spPr>
          <a:xfrm>
            <a:off x="6692442" y="3745340"/>
            <a:ext cx="1698061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Los productos y/o servicios</a:t>
            </a:r>
            <a:endParaRPr sz="15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23" name="Google Shape;423;p8"/>
          <p:cNvSpPr txBox="1"/>
          <p:nvPr/>
        </p:nvSpPr>
        <p:spPr>
          <a:xfrm>
            <a:off x="638023" y="1657534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Describe lo siguiente: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9"/>
          <p:cNvSpPr txBox="1"/>
          <p:nvPr>
            <p:ph type="title"/>
          </p:nvPr>
        </p:nvSpPr>
        <p:spPr>
          <a:xfrm>
            <a:off x="612648" y="322914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5000"/>
              <a:buFont typeface="PT Sans"/>
              <a:buNone/>
            </a:pPr>
            <a:r>
              <a:rPr lang="en-US"/>
              <a:t>Las 3 P:</a:t>
            </a:r>
            <a:endParaRPr/>
          </a:p>
        </p:txBody>
      </p:sp>
      <p:sp>
        <p:nvSpPr>
          <p:cNvPr id="429" name="Google Shape;429;p9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9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9"/>
          <p:cNvSpPr txBox="1"/>
          <p:nvPr/>
        </p:nvSpPr>
        <p:spPr>
          <a:xfrm>
            <a:off x="2663120" y="986687"/>
            <a:ext cx="1929583" cy="335111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5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9"/>
          <p:cNvSpPr/>
          <p:nvPr/>
        </p:nvSpPr>
        <p:spPr>
          <a:xfrm>
            <a:off x="738162" y="3144092"/>
            <a:ext cx="2082530" cy="383823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9"/>
          <p:cNvSpPr txBox="1"/>
          <p:nvPr/>
        </p:nvSpPr>
        <p:spPr>
          <a:xfrm>
            <a:off x="1122631" y="3091882"/>
            <a:ext cx="1698061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Problema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34" name="Google Shape;434;p9"/>
          <p:cNvSpPr/>
          <p:nvPr/>
        </p:nvSpPr>
        <p:spPr>
          <a:xfrm>
            <a:off x="683160" y="3117986"/>
            <a:ext cx="436034" cy="436034"/>
          </a:xfrm>
          <a:prstGeom prst="ellipse">
            <a:avLst/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1</a:t>
            </a:r>
            <a:endParaRPr/>
          </a:p>
        </p:txBody>
      </p:sp>
      <p:sp>
        <p:nvSpPr>
          <p:cNvPr id="435" name="Google Shape;435;p9"/>
          <p:cNvSpPr/>
          <p:nvPr/>
        </p:nvSpPr>
        <p:spPr>
          <a:xfrm>
            <a:off x="3442191" y="3144092"/>
            <a:ext cx="2082530" cy="383823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9"/>
          <p:cNvSpPr txBox="1"/>
          <p:nvPr/>
        </p:nvSpPr>
        <p:spPr>
          <a:xfrm>
            <a:off x="3826660" y="3091882"/>
            <a:ext cx="1698061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Propósito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37" name="Google Shape;437;p9"/>
          <p:cNvSpPr/>
          <p:nvPr/>
        </p:nvSpPr>
        <p:spPr>
          <a:xfrm>
            <a:off x="3387189" y="3117986"/>
            <a:ext cx="436034" cy="436034"/>
          </a:xfrm>
          <a:prstGeom prst="ellipse">
            <a:avLst/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2</a:t>
            </a:r>
            <a:endParaRPr/>
          </a:p>
        </p:txBody>
      </p:sp>
      <p:sp>
        <p:nvSpPr>
          <p:cNvPr id="438" name="Google Shape;438;p9"/>
          <p:cNvSpPr/>
          <p:nvPr/>
        </p:nvSpPr>
        <p:spPr>
          <a:xfrm>
            <a:off x="6271057" y="3144092"/>
            <a:ext cx="2082530" cy="383823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9"/>
          <p:cNvSpPr txBox="1"/>
          <p:nvPr/>
        </p:nvSpPr>
        <p:spPr>
          <a:xfrm>
            <a:off x="6655526" y="3091882"/>
            <a:ext cx="1698061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Propuesta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40" name="Google Shape;440;p9"/>
          <p:cNvSpPr/>
          <p:nvPr/>
        </p:nvSpPr>
        <p:spPr>
          <a:xfrm>
            <a:off x="6216055" y="3117986"/>
            <a:ext cx="436034" cy="436034"/>
          </a:xfrm>
          <a:prstGeom prst="ellipse">
            <a:avLst/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3</a:t>
            </a:r>
            <a:endParaRPr/>
          </a:p>
        </p:txBody>
      </p:sp>
      <p:sp>
        <p:nvSpPr>
          <p:cNvPr id="441" name="Google Shape;441;p9"/>
          <p:cNvSpPr txBox="1"/>
          <p:nvPr/>
        </p:nvSpPr>
        <p:spPr>
          <a:xfrm>
            <a:off x="713315" y="3745340"/>
            <a:ext cx="226799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73% post consumo es botado a la basura y menos del 1% se recicla, entonces es lograr bajar la cantidad de residuos textiles</a:t>
            </a:r>
            <a:endParaRPr/>
          </a:p>
        </p:txBody>
      </p:sp>
      <p:sp>
        <p:nvSpPr>
          <p:cNvPr id="442" name="Google Shape;442;p9"/>
          <p:cNvSpPr txBox="1"/>
          <p:nvPr/>
        </p:nvSpPr>
        <p:spPr>
          <a:xfrm>
            <a:off x="638023" y="1657534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Ejemplo:</a:t>
            </a:r>
            <a:endParaRPr/>
          </a:p>
        </p:txBody>
      </p:sp>
      <p:sp>
        <p:nvSpPr>
          <p:cNvPr id="443" name="Google Shape;443;p9"/>
          <p:cNvSpPr txBox="1"/>
          <p:nvPr/>
        </p:nvSpPr>
        <p:spPr>
          <a:xfrm>
            <a:off x="3488754" y="3745340"/>
            <a:ext cx="2529316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Ser una agrupación responsable con nuestro entorno natural y comunitario valorizando los residuos textiles </a:t>
            </a:r>
            <a:endParaRPr/>
          </a:p>
        </p:txBody>
      </p:sp>
      <p:sp>
        <p:nvSpPr>
          <p:cNvPr id="444" name="Google Shape;444;p9"/>
          <p:cNvSpPr txBox="1"/>
          <p:nvPr/>
        </p:nvSpPr>
        <p:spPr>
          <a:xfrm>
            <a:off x="6282078" y="3745340"/>
            <a:ext cx="2529316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Segunda vida a las telas creando productos deco hogar y disminución de CO2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0"/>
          <p:cNvSpPr txBox="1"/>
          <p:nvPr>
            <p:ph type="title"/>
          </p:nvPr>
        </p:nvSpPr>
        <p:spPr>
          <a:xfrm>
            <a:off x="1731760" y="46551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5000"/>
              <a:buFont typeface="PT Sans"/>
              <a:buNone/>
            </a:pPr>
            <a:r>
              <a:rPr lang="en-US"/>
              <a:t>Segmentos de clientes</a:t>
            </a:r>
            <a:endParaRPr/>
          </a:p>
        </p:txBody>
      </p:sp>
      <p:sp>
        <p:nvSpPr>
          <p:cNvPr id="450" name="Google Shape;450;p10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0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2" name="Google Shape;452;p10"/>
          <p:cNvGrpSpPr/>
          <p:nvPr/>
        </p:nvGrpSpPr>
        <p:grpSpPr>
          <a:xfrm>
            <a:off x="654381" y="555237"/>
            <a:ext cx="916025" cy="916025"/>
            <a:chOff x="0" y="0"/>
            <a:chExt cx="812800" cy="812800"/>
          </a:xfrm>
        </p:grpSpPr>
        <p:sp>
          <p:nvSpPr>
            <p:cNvPr id="453" name="Google Shape;453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9F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5" name="Google Shape;455;p10"/>
          <p:cNvSpPr/>
          <p:nvPr/>
        </p:nvSpPr>
        <p:spPr>
          <a:xfrm>
            <a:off x="805945" y="692134"/>
            <a:ext cx="612896" cy="612896"/>
          </a:xfrm>
          <a:custGeom>
            <a:rect b="b" l="l" r="r" t="t"/>
            <a:pathLst>
              <a:path extrusionOk="0" h="1217669" w="1217669">
                <a:moveTo>
                  <a:pt x="0" y="0"/>
                </a:moveTo>
                <a:lnTo>
                  <a:pt x="1217669" y="0"/>
                </a:lnTo>
                <a:lnTo>
                  <a:pt x="1217669" y="1217670"/>
                </a:lnTo>
                <a:lnTo>
                  <a:pt x="0" y="12176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10"/>
          <p:cNvSpPr/>
          <p:nvPr/>
        </p:nvSpPr>
        <p:spPr>
          <a:xfrm>
            <a:off x="1328882" y="548640"/>
            <a:ext cx="251581" cy="251581"/>
          </a:xfrm>
          <a:prstGeom prst="ellipse">
            <a:avLst/>
          </a:prstGeom>
          <a:solidFill>
            <a:srgbClr val="0043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457" name="Google Shape;457;p10"/>
          <p:cNvSpPr txBox="1"/>
          <p:nvPr/>
        </p:nvSpPr>
        <p:spPr>
          <a:xfrm>
            <a:off x="740258" y="4713777"/>
            <a:ext cx="811563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1800"/>
              <a:buFont typeface="Arial"/>
              <a:buAutoNum type="arabicPeriod"/>
            </a:pPr>
            <a:r>
              <a:rPr lang="en-US" sz="18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Microempresas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1800"/>
              <a:buFont typeface="Arial"/>
              <a:buAutoNum type="arabicPeriod"/>
            </a:pPr>
            <a:r>
              <a:rPr lang="en-US" sz="18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Consumidores consiente con el medio ambiente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1800"/>
              <a:buFont typeface="Arial"/>
              <a:buAutoNum type="arabicPeriod"/>
            </a:pPr>
            <a:r>
              <a:rPr lang="en-US" sz="18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Comunidad en General </a:t>
            </a:r>
            <a:endParaRPr/>
          </a:p>
        </p:txBody>
      </p:sp>
      <p:sp>
        <p:nvSpPr>
          <p:cNvPr id="458" name="Google Shape;458;p10"/>
          <p:cNvSpPr/>
          <p:nvPr/>
        </p:nvSpPr>
        <p:spPr>
          <a:xfrm>
            <a:off x="545926" y="1586690"/>
            <a:ext cx="7856670" cy="2266459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0"/>
          <p:cNvSpPr txBox="1"/>
          <p:nvPr/>
        </p:nvSpPr>
        <p:spPr>
          <a:xfrm>
            <a:off x="506454" y="1676598"/>
            <a:ext cx="13540141" cy="17042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6233" lvl="1" marL="712467" marR="0" rtl="0" algn="just">
              <a:lnSpc>
                <a:spcPct val="18476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¿Quiénes son los principales clientes?</a:t>
            </a:r>
            <a:endParaRPr/>
          </a:p>
          <a:p>
            <a:pPr indent="-356233" lvl="1" marL="712467" marR="0" rtl="0" algn="just">
              <a:lnSpc>
                <a:spcPct val="18476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¿A quienes le resuelves el problema? </a:t>
            </a:r>
            <a:endParaRPr/>
          </a:p>
          <a:p>
            <a:pPr indent="-356233" lvl="1" marL="712467" marR="0" rtl="0" algn="just">
              <a:lnSpc>
                <a:spcPct val="18476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¿A quienes le vendas tu producto?  </a:t>
            </a:r>
            <a:endParaRPr/>
          </a:p>
        </p:txBody>
      </p:sp>
      <p:sp>
        <p:nvSpPr>
          <p:cNvPr id="460" name="Google Shape;460;p10"/>
          <p:cNvSpPr txBox="1"/>
          <p:nvPr>
            <p:ph idx="1" type="body"/>
          </p:nvPr>
        </p:nvSpPr>
        <p:spPr>
          <a:xfrm>
            <a:off x="638023" y="4154773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200"/>
              <a:buNone/>
            </a:pPr>
            <a:r>
              <a:rPr b="1" lang="en-US" sz="2200"/>
              <a:t>Ejemplo:</a:t>
            </a:r>
            <a:endParaRPr/>
          </a:p>
        </p:txBody>
      </p:sp>
      <p:pic>
        <p:nvPicPr>
          <p:cNvPr descr="Speech con relleno sólido" id="461" name="Google Shape;46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03548" y="2611972"/>
            <a:ext cx="2954578" cy="27132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peech con relleno sólido" id="462" name="Google Shape;46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7787876" y="4188169"/>
            <a:ext cx="3875336" cy="271321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10"/>
          <p:cNvSpPr txBox="1"/>
          <p:nvPr/>
        </p:nvSpPr>
        <p:spPr>
          <a:xfrm>
            <a:off x="6539805" y="3337588"/>
            <a:ext cx="2112620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b="1" lang="en-US" sz="22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Sin cliente NO existe negocio</a:t>
            </a:r>
            <a:endParaRPr/>
          </a:p>
        </p:txBody>
      </p:sp>
      <p:sp>
        <p:nvSpPr>
          <p:cNvPr id="464" name="Google Shape;464;p10"/>
          <p:cNvSpPr txBox="1"/>
          <p:nvPr/>
        </p:nvSpPr>
        <p:spPr>
          <a:xfrm>
            <a:off x="8564372" y="4913785"/>
            <a:ext cx="2474928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b="1" lang="en-US" sz="22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Tú no eres el mercado objetivo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1"/>
          <p:cNvSpPr txBox="1"/>
          <p:nvPr>
            <p:ph type="title"/>
          </p:nvPr>
        </p:nvSpPr>
        <p:spPr>
          <a:xfrm>
            <a:off x="1731760" y="46551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5000"/>
              <a:buFont typeface="PT Sans"/>
              <a:buNone/>
            </a:pPr>
            <a:r>
              <a:rPr lang="en-US"/>
              <a:t>Relación con los clientes</a:t>
            </a:r>
            <a:endParaRPr/>
          </a:p>
        </p:txBody>
      </p:sp>
      <p:sp>
        <p:nvSpPr>
          <p:cNvPr id="470" name="Google Shape;470;p11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11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2" name="Google Shape;472;p11"/>
          <p:cNvGrpSpPr/>
          <p:nvPr/>
        </p:nvGrpSpPr>
        <p:grpSpPr>
          <a:xfrm>
            <a:off x="654381" y="555237"/>
            <a:ext cx="916025" cy="916025"/>
            <a:chOff x="0" y="0"/>
            <a:chExt cx="812800" cy="812800"/>
          </a:xfrm>
        </p:grpSpPr>
        <p:sp>
          <p:nvSpPr>
            <p:cNvPr id="473" name="Google Shape;473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9F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5" name="Google Shape;475;p11"/>
          <p:cNvSpPr/>
          <p:nvPr/>
        </p:nvSpPr>
        <p:spPr>
          <a:xfrm>
            <a:off x="1328873" y="548653"/>
            <a:ext cx="323700" cy="323700"/>
          </a:xfrm>
          <a:prstGeom prst="ellipse">
            <a:avLst/>
          </a:prstGeom>
          <a:solidFill>
            <a:srgbClr val="0043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476" name="Google Shape;476;p11"/>
          <p:cNvSpPr txBox="1"/>
          <p:nvPr/>
        </p:nvSpPr>
        <p:spPr>
          <a:xfrm>
            <a:off x="740258" y="4747181"/>
            <a:ext cx="811563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El/la postulante </a:t>
            </a:r>
            <a:r>
              <a:rPr b="1" lang="en-US" sz="20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describe y justifica la relación</a:t>
            </a:r>
            <a:r>
              <a:rPr lang="en-US" sz="20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 para todos los tipos de cliente y/o comunidades de impacto.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77" name="Google Shape;477;p11"/>
          <p:cNvSpPr/>
          <p:nvPr/>
        </p:nvSpPr>
        <p:spPr>
          <a:xfrm>
            <a:off x="545925" y="1586691"/>
            <a:ext cx="8309965" cy="2281006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11"/>
          <p:cNvSpPr txBox="1"/>
          <p:nvPr/>
        </p:nvSpPr>
        <p:spPr>
          <a:xfrm>
            <a:off x="521445" y="1706611"/>
            <a:ext cx="7674900" cy="23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6233" lvl="1" marL="71246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¿</a:t>
            </a:r>
            <a:r>
              <a:rPr lang="en-US" sz="22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Cómo</a:t>
            </a:r>
            <a:r>
              <a:rPr b="0" i="0" lang="en-US" sz="22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 te relacionas con los clientes y/o comunidades de impacto?</a:t>
            </a:r>
            <a:endParaRPr/>
          </a:p>
          <a:p>
            <a:pPr indent="-356233" lvl="1" marL="71246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¿Alguno de los medios por los cuales busca relacionarse con el cliente, tiene algún costo asociado?</a:t>
            </a:r>
            <a:endParaRPr/>
          </a:p>
          <a:p>
            <a:pPr indent="-216533" lvl="1" marL="71246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79" name="Google Shape;479;p11"/>
          <p:cNvSpPr txBox="1"/>
          <p:nvPr>
            <p:ph idx="1" type="body"/>
          </p:nvPr>
        </p:nvSpPr>
        <p:spPr>
          <a:xfrm>
            <a:off x="638023" y="4188177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200"/>
              <a:buNone/>
            </a:pPr>
            <a:r>
              <a:rPr b="1" lang="en-US" sz="2200"/>
              <a:t>Objetivo:</a:t>
            </a:r>
            <a:endParaRPr/>
          </a:p>
        </p:txBody>
      </p:sp>
      <p:sp>
        <p:nvSpPr>
          <p:cNvPr id="480" name="Google Shape;480;p11"/>
          <p:cNvSpPr/>
          <p:nvPr/>
        </p:nvSpPr>
        <p:spPr>
          <a:xfrm>
            <a:off x="811235" y="803461"/>
            <a:ext cx="602315" cy="473827"/>
          </a:xfrm>
          <a:custGeom>
            <a:rect b="b" l="l" r="r" t="t"/>
            <a:pathLst>
              <a:path extrusionOk="0" h="941374" w="1196647">
                <a:moveTo>
                  <a:pt x="0" y="0"/>
                </a:moveTo>
                <a:lnTo>
                  <a:pt x="1196647" y="0"/>
                </a:lnTo>
                <a:lnTo>
                  <a:pt x="1196647" y="941375"/>
                </a:lnTo>
                <a:lnTo>
                  <a:pt x="0" y="941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2"/>
          <p:cNvSpPr txBox="1"/>
          <p:nvPr>
            <p:ph type="title"/>
          </p:nvPr>
        </p:nvSpPr>
        <p:spPr>
          <a:xfrm>
            <a:off x="1731760" y="46551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5000"/>
              <a:buFont typeface="PT Sans"/>
              <a:buNone/>
            </a:pPr>
            <a:r>
              <a:rPr lang="en-US"/>
              <a:t>Relación con los clientes</a:t>
            </a:r>
            <a:endParaRPr/>
          </a:p>
        </p:txBody>
      </p:sp>
      <p:sp>
        <p:nvSpPr>
          <p:cNvPr id="486" name="Google Shape;486;p12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12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8" name="Google Shape;488;p12"/>
          <p:cNvGrpSpPr/>
          <p:nvPr/>
        </p:nvGrpSpPr>
        <p:grpSpPr>
          <a:xfrm>
            <a:off x="654381" y="555237"/>
            <a:ext cx="916025" cy="916025"/>
            <a:chOff x="0" y="0"/>
            <a:chExt cx="812800" cy="812800"/>
          </a:xfrm>
        </p:grpSpPr>
        <p:sp>
          <p:nvSpPr>
            <p:cNvPr id="489" name="Google Shape;489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9F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1" name="Google Shape;491;p12"/>
          <p:cNvSpPr/>
          <p:nvPr/>
        </p:nvSpPr>
        <p:spPr>
          <a:xfrm>
            <a:off x="1328882" y="548640"/>
            <a:ext cx="251581" cy="251581"/>
          </a:xfrm>
          <a:prstGeom prst="ellipse">
            <a:avLst/>
          </a:prstGeom>
          <a:solidFill>
            <a:srgbClr val="0043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492" name="Google Shape;492;p12"/>
          <p:cNvSpPr/>
          <p:nvPr/>
        </p:nvSpPr>
        <p:spPr>
          <a:xfrm>
            <a:off x="811235" y="803461"/>
            <a:ext cx="602315" cy="473827"/>
          </a:xfrm>
          <a:custGeom>
            <a:rect b="b" l="l" r="r" t="t"/>
            <a:pathLst>
              <a:path extrusionOk="0" h="941374" w="1196647">
                <a:moveTo>
                  <a:pt x="0" y="0"/>
                </a:moveTo>
                <a:lnTo>
                  <a:pt x="1196647" y="0"/>
                </a:lnTo>
                <a:lnTo>
                  <a:pt x="1196647" y="941375"/>
                </a:lnTo>
                <a:lnTo>
                  <a:pt x="0" y="941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12"/>
          <p:cNvSpPr txBox="1"/>
          <p:nvPr/>
        </p:nvSpPr>
        <p:spPr>
          <a:xfrm>
            <a:off x="638023" y="1657534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¿Qué se debe garantizar? ¡Facilidades de pago!</a:t>
            </a:r>
            <a:endParaRPr/>
          </a:p>
        </p:txBody>
      </p:sp>
      <p:sp>
        <p:nvSpPr>
          <p:cNvPr id="494" name="Google Shape;494;p12"/>
          <p:cNvSpPr/>
          <p:nvPr/>
        </p:nvSpPr>
        <p:spPr>
          <a:xfrm>
            <a:off x="738161" y="2268748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12"/>
          <p:cNvSpPr txBox="1"/>
          <p:nvPr/>
        </p:nvSpPr>
        <p:spPr>
          <a:xfrm>
            <a:off x="1122631" y="2216538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Post venta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96" name="Google Shape;496;p12"/>
          <p:cNvSpPr/>
          <p:nvPr/>
        </p:nvSpPr>
        <p:spPr>
          <a:xfrm>
            <a:off x="683160" y="2242642"/>
            <a:ext cx="436034" cy="436034"/>
          </a:xfrm>
          <a:prstGeom prst="ellipse">
            <a:avLst/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1</a:t>
            </a:r>
            <a:endParaRPr/>
          </a:p>
        </p:txBody>
      </p:sp>
      <p:sp>
        <p:nvSpPr>
          <p:cNvPr id="497" name="Google Shape;497;p12"/>
          <p:cNvSpPr/>
          <p:nvPr/>
        </p:nvSpPr>
        <p:spPr>
          <a:xfrm>
            <a:off x="738161" y="2811214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12"/>
          <p:cNvSpPr txBox="1"/>
          <p:nvPr/>
        </p:nvSpPr>
        <p:spPr>
          <a:xfrm>
            <a:off x="1122631" y="2759004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Ventas en compra por volumen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99" name="Google Shape;499;p12"/>
          <p:cNvSpPr/>
          <p:nvPr/>
        </p:nvSpPr>
        <p:spPr>
          <a:xfrm>
            <a:off x="683160" y="2785108"/>
            <a:ext cx="436034" cy="436034"/>
          </a:xfrm>
          <a:prstGeom prst="ellipse">
            <a:avLst/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2</a:t>
            </a:r>
            <a:endParaRPr/>
          </a:p>
        </p:txBody>
      </p:sp>
      <p:sp>
        <p:nvSpPr>
          <p:cNvPr id="500" name="Google Shape;500;p12"/>
          <p:cNvSpPr/>
          <p:nvPr/>
        </p:nvSpPr>
        <p:spPr>
          <a:xfrm>
            <a:off x="5010726" y="2246769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12"/>
          <p:cNvSpPr txBox="1"/>
          <p:nvPr/>
        </p:nvSpPr>
        <p:spPr>
          <a:xfrm>
            <a:off x="5395196" y="2194559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Compromiso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02" name="Google Shape;502;p12"/>
          <p:cNvSpPr/>
          <p:nvPr/>
        </p:nvSpPr>
        <p:spPr>
          <a:xfrm>
            <a:off x="4955725" y="2220663"/>
            <a:ext cx="436034" cy="436034"/>
          </a:xfrm>
          <a:prstGeom prst="ellipse">
            <a:avLst/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3</a:t>
            </a:r>
            <a:endParaRPr/>
          </a:p>
        </p:txBody>
      </p:sp>
      <p:sp>
        <p:nvSpPr>
          <p:cNvPr id="503" name="Google Shape;503;p12"/>
          <p:cNvSpPr/>
          <p:nvPr/>
        </p:nvSpPr>
        <p:spPr>
          <a:xfrm>
            <a:off x="5010726" y="2837319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12"/>
          <p:cNvSpPr txBox="1"/>
          <p:nvPr/>
        </p:nvSpPr>
        <p:spPr>
          <a:xfrm>
            <a:off x="5395196" y="2785109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Confiabilidad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05" name="Google Shape;505;p12"/>
          <p:cNvSpPr/>
          <p:nvPr/>
        </p:nvSpPr>
        <p:spPr>
          <a:xfrm>
            <a:off x="4955725" y="2811213"/>
            <a:ext cx="436034" cy="436034"/>
          </a:xfrm>
          <a:prstGeom prst="ellipse">
            <a:avLst/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4</a:t>
            </a:r>
            <a:endParaRPr/>
          </a:p>
        </p:txBody>
      </p:sp>
      <p:sp>
        <p:nvSpPr>
          <p:cNvPr id="506" name="Google Shape;506;p12"/>
          <p:cNvSpPr/>
          <p:nvPr/>
        </p:nvSpPr>
        <p:spPr>
          <a:xfrm>
            <a:off x="731520" y="4700006"/>
            <a:ext cx="8558784" cy="778190"/>
          </a:xfrm>
          <a:custGeom>
            <a:rect b="b" l="l" r="r" t="t"/>
            <a:pathLst>
              <a:path extrusionOk="0" h="778190" w="8558784">
                <a:moveTo>
                  <a:pt x="0" y="713242"/>
                </a:moveTo>
                <a:cubicBezTo>
                  <a:pt x="592836" y="425206"/>
                  <a:pt x="1185672" y="137170"/>
                  <a:pt x="1773936" y="146314"/>
                </a:cubicBezTo>
                <a:cubicBezTo>
                  <a:pt x="2362200" y="155458"/>
                  <a:pt x="2929128" y="792490"/>
                  <a:pt x="3529584" y="768106"/>
                </a:cubicBezTo>
                <a:cubicBezTo>
                  <a:pt x="4130040" y="743722"/>
                  <a:pt x="4739640" y="3058"/>
                  <a:pt x="5376672" y="10"/>
                </a:cubicBezTo>
                <a:cubicBezTo>
                  <a:pt x="6013704" y="-3038"/>
                  <a:pt x="6821424" y="658378"/>
                  <a:pt x="7351776" y="749818"/>
                </a:cubicBezTo>
                <a:cubicBezTo>
                  <a:pt x="7882128" y="841258"/>
                  <a:pt x="8220456" y="694954"/>
                  <a:pt x="8558784" y="548650"/>
                </a:cubicBezTo>
              </a:path>
            </a:pathLst>
          </a:custGeom>
          <a:noFill/>
          <a:ln cap="flat" cmpd="sng" w="28575">
            <a:solidFill>
              <a:srgbClr val="00437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12"/>
          <p:cNvSpPr/>
          <p:nvPr/>
        </p:nvSpPr>
        <p:spPr>
          <a:xfrm>
            <a:off x="683160" y="5268387"/>
            <a:ext cx="212998" cy="212998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508" name="Google Shape;508;p12"/>
          <p:cNvSpPr/>
          <p:nvPr/>
        </p:nvSpPr>
        <p:spPr>
          <a:xfrm>
            <a:off x="4128726" y="5374404"/>
            <a:ext cx="212998" cy="212998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509" name="Google Shape;509;p12"/>
          <p:cNvSpPr/>
          <p:nvPr/>
        </p:nvSpPr>
        <p:spPr>
          <a:xfrm>
            <a:off x="8144135" y="5374404"/>
            <a:ext cx="212998" cy="212998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PT Mono"/>
              <a:ea typeface="PT Mono"/>
              <a:cs typeface="PT Mono"/>
              <a:sym typeface="PT Mono"/>
            </a:endParaRPr>
          </a:p>
        </p:txBody>
      </p:sp>
      <p:sp>
        <p:nvSpPr>
          <p:cNvPr id="510" name="Google Shape;510;p12"/>
          <p:cNvSpPr txBox="1"/>
          <p:nvPr/>
        </p:nvSpPr>
        <p:spPr>
          <a:xfrm>
            <a:off x="638024" y="5500664"/>
            <a:ext cx="1416064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9FE3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159FE3"/>
                </a:solidFill>
                <a:latin typeface="PT Sans"/>
                <a:ea typeface="PT Sans"/>
                <a:cs typeface="PT Sans"/>
                <a:sym typeface="PT Sans"/>
              </a:rPr>
              <a:t>Atracción</a:t>
            </a:r>
            <a:endParaRPr/>
          </a:p>
        </p:txBody>
      </p:sp>
      <p:sp>
        <p:nvSpPr>
          <p:cNvPr id="511" name="Google Shape;511;p12"/>
          <p:cNvSpPr txBox="1"/>
          <p:nvPr/>
        </p:nvSpPr>
        <p:spPr>
          <a:xfrm>
            <a:off x="3391101" y="5500664"/>
            <a:ext cx="2052167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9FE3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159FE3"/>
                </a:solidFill>
                <a:latin typeface="PT Sans"/>
                <a:ea typeface="PT Sans"/>
                <a:cs typeface="PT Sans"/>
                <a:sym typeface="PT Sans"/>
              </a:rPr>
              <a:t>Mantención</a:t>
            </a:r>
            <a:endParaRPr/>
          </a:p>
        </p:txBody>
      </p:sp>
      <p:sp>
        <p:nvSpPr>
          <p:cNvPr id="512" name="Google Shape;512;p12"/>
          <p:cNvSpPr txBox="1"/>
          <p:nvPr/>
        </p:nvSpPr>
        <p:spPr>
          <a:xfrm>
            <a:off x="7446266" y="5500664"/>
            <a:ext cx="2052167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9FE3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159FE3"/>
                </a:solidFill>
                <a:latin typeface="PT Sans"/>
                <a:ea typeface="PT Sans"/>
                <a:cs typeface="PT Sans"/>
                <a:sym typeface="PT Sans"/>
              </a:rPr>
              <a:t>Retención</a:t>
            </a:r>
            <a:endParaRPr/>
          </a:p>
        </p:txBody>
      </p:sp>
      <p:pic>
        <p:nvPicPr>
          <p:cNvPr descr="Speech con relleno sólido" id="513" name="Google Shape;51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665" y="3004298"/>
            <a:ext cx="3767761" cy="227407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12"/>
          <p:cNvSpPr txBox="1"/>
          <p:nvPr/>
        </p:nvSpPr>
        <p:spPr>
          <a:xfrm>
            <a:off x="769041" y="3450418"/>
            <a:ext cx="2622059" cy="468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</a:pPr>
            <a:r>
              <a:rPr b="1" lang="en-US" sz="17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Tu atención no termina cuando entregas el producto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1700"/>
              <a:buFont typeface="Arial"/>
              <a:buNone/>
            </a:pPr>
            <a:r>
              <a:t/>
            </a:r>
            <a:endParaRPr b="1" sz="17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15" name="Google Shape;515;p12"/>
          <p:cNvSpPr/>
          <p:nvPr/>
        </p:nvSpPr>
        <p:spPr>
          <a:xfrm>
            <a:off x="7801396" y="1918411"/>
            <a:ext cx="3763172" cy="4114800"/>
          </a:xfrm>
          <a:custGeom>
            <a:rect b="b" l="l" r="r" t="t"/>
            <a:pathLst>
              <a:path extrusionOk="0" h="4114800" w="3763172">
                <a:moveTo>
                  <a:pt x="0" y="0"/>
                </a:moveTo>
                <a:lnTo>
                  <a:pt x="3763172" y="0"/>
                </a:lnTo>
                <a:lnTo>
                  <a:pt x="37631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3f4550d8eb_0_0"/>
          <p:cNvSpPr txBox="1"/>
          <p:nvPr>
            <p:ph idx="4294967295" type="body"/>
          </p:nvPr>
        </p:nvSpPr>
        <p:spPr>
          <a:xfrm>
            <a:off x="638026" y="299500"/>
            <a:ext cx="102105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Colores principales de esta presentación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t/>
            </a:r>
            <a:endParaRPr b="1" sz="2500"/>
          </a:p>
        </p:txBody>
      </p:sp>
      <p:sp>
        <p:nvSpPr>
          <p:cNvPr id="100" name="Google Shape;100;g33f4550d8eb_0_0"/>
          <p:cNvSpPr txBox="1"/>
          <p:nvPr/>
        </p:nvSpPr>
        <p:spPr>
          <a:xfrm>
            <a:off x="638025" y="811033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Font typeface="Arial"/>
              <a:buNone/>
            </a:pPr>
            <a:r>
              <a:rPr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Para esta presentación utilizaremos:</a:t>
            </a:r>
            <a:endParaRPr/>
          </a:p>
        </p:txBody>
      </p:sp>
      <p:sp>
        <p:nvSpPr>
          <p:cNvPr id="101" name="Google Shape;101;g33f4550d8eb_0_0"/>
          <p:cNvSpPr/>
          <p:nvPr/>
        </p:nvSpPr>
        <p:spPr>
          <a:xfrm>
            <a:off x="767550" y="2481850"/>
            <a:ext cx="800100" cy="800100"/>
          </a:xfrm>
          <a:prstGeom prst="ellipse">
            <a:avLst/>
          </a:prstGeom>
          <a:solidFill>
            <a:srgbClr val="0043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2" name="Google Shape;102;g33f4550d8eb_0_0"/>
          <p:cNvSpPr txBox="1"/>
          <p:nvPr/>
        </p:nvSpPr>
        <p:spPr>
          <a:xfrm>
            <a:off x="1793975" y="3044595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Usos: </a:t>
            </a: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Títulos</a:t>
            </a: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, subtítulos,  textos y cuadros de informacion</a:t>
            </a:r>
            <a:endParaRPr sz="12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3" name="Google Shape;103;g33f4550d8eb_0_0"/>
          <p:cNvSpPr txBox="1"/>
          <p:nvPr/>
        </p:nvSpPr>
        <p:spPr>
          <a:xfrm>
            <a:off x="1793975" y="2495158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94141"/>
                </a:solidFill>
                <a:latin typeface="PT Sans"/>
                <a:ea typeface="PT Sans"/>
                <a:cs typeface="PT Sans"/>
                <a:sym typeface="PT Sans"/>
              </a:rPr>
              <a:t>#004377</a:t>
            </a:r>
            <a:endParaRPr sz="2500">
              <a:solidFill>
                <a:srgbClr val="09414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4" name="Google Shape;104;g33f4550d8eb_0_0"/>
          <p:cNvSpPr txBox="1"/>
          <p:nvPr/>
        </p:nvSpPr>
        <p:spPr>
          <a:xfrm>
            <a:off x="1793975" y="2080558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Azul</a:t>
            </a:r>
            <a:endParaRPr sz="25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05" name="Google Shape;105;g33f4550d8eb_0_0" title="Captura de pantalla 2025-03-11 a la(s) 19.50.3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2700" y="2984150"/>
            <a:ext cx="3946650" cy="40005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33f4550d8eb_0_0"/>
          <p:cNvSpPr/>
          <p:nvPr/>
        </p:nvSpPr>
        <p:spPr>
          <a:xfrm>
            <a:off x="767550" y="4247700"/>
            <a:ext cx="800100" cy="800100"/>
          </a:xfrm>
          <a:prstGeom prst="ellipse">
            <a:avLst/>
          </a:prstGeom>
          <a:solidFill>
            <a:srgbClr val="159F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7" name="Google Shape;107;g33f4550d8eb_0_0"/>
          <p:cNvSpPr txBox="1"/>
          <p:nvPr/>
        </p:nvSpPr>
        <p:spPr>
          <a:xfrm>
            <a:off x="1793975" y="4810445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Usos: cuadros de </a:t>
            </a: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información</a:t>
            </a:r>
            <a:endParaRPr sz="12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8" name="Google Shape;108;g33f4550d8eb_0_0"/>
          <p:cNvSpPr txBox="1"/>
          <p:nvPr/>
        </p:nvSpPr>
        <p:spPr>
          <a:xfrm>
            <a:off x="1793975" y="4261008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159FE3"/>
                </a:solidFill>
                <a:latin typeface="PT Sans"/>
                <a:ea typeface="PT Sans"/>
                <a:cs typeface="PT Sans"/>
                <a:sym typeface="PT Sans"/>
              </a:rPr>
              <a:t>#159fe3ff</a:t>
            </a:r>
            <a:endParaRPr sz="2500">
              <a:solidFill>
                <a:srgbClr val="159FE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9" name="Google Shape;109;g33f4550d8eb_0_0"/>
          <p:cNvSpPr txBox="1"/>
          <p:nvPr/>
        </p:nvSpPr>
        <p:spPr>
          <a:xfrm>
            <a:off x="1793975" y="3846408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159FE3"/>
                </a:solidFill>
                <a:latin typeface="PT Sans"/>
                <a:ea typeface="PT Sans"/>
                <a:cs typeface="PT Sans"/>
                <a:sym typeface="PT Sans"/>
              </a:rPr>
              <a:t>Celeste</a:t>
            </a:r>
            <a:endParaRPr sz="2500">
              <a:solidFill>
                <a:srgbClr val="159FE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descr="Speech con relleno sólido" id="110" name="Google Shape;110;g33f4550d8eb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5807951" y="658144"/>
            <a:ext cx="3875336" cy="271321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33f4550d8eb_0_0"/>
          <p:cNvSpPr txBox="1"/>
          <p:nvPr/>
        </p:nvSpPr>
        <p:spPr>
          <a:xfrm>
            <a:off x="6584447" y="1383760"/>
            <a:ext cx="24750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b="1" lang="en-US" sz="22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Tú no eres el mercado objetivo</a:t>
            </a:r>
            <a:endParaRPr/>
          </a:p>
        </p:txBody>
      </p:sp>
      <p:pic>
        <p:nvPicPr>
          <p:cNvPr id="112" name="Google Shape;112;g33f4550d8eb_0_0" title="Captura de pantalla 2025-03-11 a la(s) 22.43.36.png"/>
          <p:cNvPicPr preferRelativeResize="0"/>
          <p:nvPr/>
        </p:nvPicPr>
        <p:blipFill rotWithShape="1">
          <a:blip r:embed="rId5">
            <a:alphaModFix/>
          </a:blip>
          <a:srcRect b="0" l="0" r="2534" t="0"/>
          <a:stretch/>
        </p:blipFill>
        <p:spPr>
          <a:xfrm>
            <a:off x="5807950" y="4648200"/>
            <a:ext cx="4380600" cy="63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3"/>
          <p:cNvSpPr txBox="1"/>
          <p:nvPr>
            <p:ph type="title"/>
          </p:nvPr>
        </p:nvSpPr>
        <p:spPr>
          <a:xfrm>
            <a:off x="1731760" y="46551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5000"/>
              <a:buFont typeface="PT Sans"/>
              <a:buNone/>
            </a:pPr>
            <a:r>
              <a:rPr lang="en-US"/>
              <a:t>Canales</a:t>
            </a:r>
            <a:endParaRPr/>
          </a:p>
        </p:txBody>
      </p:sp>
      <p:sp>
        <p:nvSpPr>
          <p:cNvPr id="521" name="Google Shape;521;p13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13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3" name="Google Shape;523;p13"/>
          <p:cNvGrpSpPr/>
          <p:nvPr/>
        </p:nvGrpSpPr>
        <p:grpSpPr>
          <a:xfrm>
            <a:off x="654381" y="555237"/>
            <a:ext cx="916025" cy="916025"/>
            <a:chOff x="0" y="0"/>
            <a:chExt cx="812800" cy="812800"/>
          </a:xfrm>
        </p:grpSpPr>
        <p:sp>
          <p:nvSpPr>
            <p:cNvPr id="524" name="Google Shape;524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9F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6" name="Google Shape;526;p13"/>
          <p:cNvSpPr/>
          <p:nvPr/>
        </p:nvSpPr>
        <p:spPr>
          <a:xfrm>
            <a:off x="1328882" y="548640"/>
            <a:ext cx="251581" cy="251581"/>
          </a:xfrm>
          <a:prstGeom prst="ellipse">
            <a:avLst/>
          </a:prstGeom>
          <a:solidFill>
            <a:srgbClr val="0043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527" name="Google Shape;527;p13"/>
          <p:cNvSpPr txBox="1"/>
          <p:nvPr/>
        </p:nvSpPr>
        <p:spPr>
          <a:xfrm>
            <a:off x="740258" y="4453498"/>
            <a:ext cx="8115633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El/la </a:t>
            </a:r>
            <a:r>
              <a:rPr b="1" lang="en-US" sz="18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postulante describe medios de distribución </a:t>
            </a:r>
            <a:r>
              <a:rPr lang="en-US" sz="18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para todos los tipos de cliente identificados, justificando el por qué lo utilizará.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Definir los canales de comunicación, distribución y estrategia publicitaria (recuerda minimizar el impacto ambiental) </a:t>
            </a:r>
            <a:br>
              <a:rPr lang="en-US" sz="18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</a:br>
            <a:endParaRPr sz="18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28" name="Google Shape;528;p13"/>
          <p:cNvSpPr/>
          <p:nvPr/>
        </p:nvSpPr>
        <p:spPr>
          <a:xfrm>
            <a:off x="545925" y="1586691"/>
            <a:ext cx="8479542" cy="2136223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13"/>
          <p:cNvSpPr txBox="1"/>
          <p:nvPr/>
        </p:nvSpPr>
        <p:spPr>
          <a:xfrm>
            <a:off x="390723" y="1629021"/>
            <a:ext cx="8789945" cy="24843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6233" lvl="1" marL="71246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¿A través de qué medios realizo las ventas a mis clientes?</a:t>
            </a:r>
            <a:endParaRPr/>
          </a:p>
          <a:p>
            <a:pPr indent="-356233" lvl="1" marL="71246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¿Cuáles son los medios, para dar a conocer mi producto/servicio, que prefieren mi/s tipo/s de clientes?</a:t>
            </a:r>
            <a:endParaRPr/>
          </a:p>
          <a:p>
            <a:pPr indent="-356233" lvl="1" marL="71246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¿Cuáles son los canales más rentables de mi modelo de negocio?</a:t>
            </a:r>
            <a:endParaRPr/>
          </a:p>
          <a:p>
            <a:pPr indent="-216533" lvl="1" marL="71246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30" name="Google Shape;530;p13"/>
          <p:cNvSpPr txBox="1"/>
          <p:nvPr>
            <p:ph idx="1" type="body"/>
          </p:nvPr>
        </p:nvSpPr>
        <p:spPr>
          <a:xfrm>
            <a:off x="638023" y="3894494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200"/>
              <a:buNone/>
            </a:pPr>
            <a:r>
              <a:rPr b="1" lang="en-US" sz="2200"/>
              <a:t>Objetivo:</a:t>
            </a:r>
            <a:endParaRPr/>
          </a:p>
        </p:txBody>
      </p:sp>
      <p:sp>
        <p:nvSpPr>
          <p:cNvPr id="531" name="Google Shape;531;p13"/>
          <p:cNvSpPr/>
          <p:nvPr/>
        </p:nvSpPr>
        <p:spPr>
          <a:xfrm>
            <a:off x="445852" y="859987"/>
            <a:ext cx="1038676" cy="571272"/>
          </a:xfrm>
          <a:custGeom>
            <a:rect b="b" l="l" r="r" t="t"/>
            <a:pathLst>
              <a:path extrusionOk="0" h="793755" w="1443191">
                <a:moveTo>
                  <a:pt x="0" y="0"/>
                </a:moveTo>
                <a:lnTo>
                  <a:pt x="1443191" y="0"/>
                </a:lnTo>
                <a:lnTo>
                  <a:pt x="1443191" y="793755"/>
                </a:lnTo>
                <a:lnTo>
                  <a:pt x="0" y="7937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4"/>
          <p:cNvSpPr txBox="1"/>
          <p:nvPr>
            <p:ph type="title"/>
          </p:nvPr>
        </p:nvSpPr>
        <p:spPr>
          <a:xfrm>
            <a:off x="1731760" y="46551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5000"/>
              <a:buFont typeface="PT Sans"/>
              <a:buNone/>
            </a:pPr>
            <a:r>
              <a:rPr lang="en-US"/>
              <a:t>Canales</a:t>
            </a:r>
            <a:endParaRPr/>
          </a:p>
        </p:txBody>
      </p:sp>
      <p:sp>
        <p:nvSpPr>
          <p:cNvPr id="537" name="Google Shape;537;p14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14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9" name="Google Shape;539;p14"/>
          <p:cNvGrpSpPr/>
          <p:nvPr/>
        </p:nvGrpSpPr>
        <p:grpSpPr>
          <a:xfrm>
            <a:off x="654381" y="555237"/>
            <a:ext cx="916025" cy="916025"/>
            <a:chOff x="0" y="0"/>
            <a:chExt cx="812800" cy="812800"/>
          </a:xfrm>
        </p:grpSpPr>
        <p:sp>
          <p:nvSpPr>
            <p:cNvPr id="540" name="Google Shape;540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9F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2" name="Google Shape;542;p14"/>
          <p:cNvSpPr/>
          <p:nvPr/>
        </p:nvSpPr>
        <p:spPr>
          <a:xfrm>
            <a:off x="1328882" y="548640"/>
            <a:ext cx="251581" cy="251581"/>
          </a:xfrm>
          <a:prstGeom prst="ellipse">
            <a:avLst/>
          </a:prstGeom>
          <a:solidFill>
            <a:srgbClr val="0043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543" name="Google Shape;543;p14"/>
          <p:cNvSpPr txBox="1"/>
          <p:nvPr>
            <p:ph idx="1" type="body"/>
          </p:nvPr>
        </p:nvSpPr>
        <p:spPr>
          <a:xfrm>
            <a:off x="638023" y="1657534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200"/>
              <a:buNone/>
            </a:pPr>
            <a:r>
              <a:rPr b="1" lang="en-US" sz="2200"/>
              <a:t>¿Cómo el producto llega la cliente?</a:t>
            </a:r>
            <a:endParaRPr/>
          </a:p>
        </p:txBody>
      </p:sp>
      <p:sp>
        <p:nvSpPr>
          <p:cNvPr id="544" name="Google Shape;544;p14"/>
          <p:cNvSpPr/>
          <p:nvPr/>
        </p:nvSpPr>
        <p:spPr>
          <a:xfrm>
            <a:off x="445852" y="859987"/>
            <a:ext cx="1038676" cy="571272"/>
          </a:xfrm>
          <a:custGeom>
            <a:rect b="b" l="l" r="r" t="t"/>
            <a:pathLst>
              <a:path extrusionOk="0" h="793755" w="1443191">
                <a:moveTo>
                  <a:pt x="0" y="0"/>
                </a:moveTo>
                <a:lnTo>
                  <a:pt x="1443191" y="0"/>
                </a:lnTo>
                <a:lnTo>
                  <a:pt x="1443191" y="793755"/>
                </a:lnTo>
                <a:lnTo>
                  <a:pt x="0" y="7937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4"/>
          <p:cNvSpPr/>
          <p:nvPr/>
        </p:nvSpPr>
        <p:spPr>
          <a:xfrm>
            <a:off x="5994892" y="1597768"/>
            <a:ext cx="3730652" cy="4348080"/>
          </a:xfrm>
          <a:custGeom>
            <a:rect b="b" l="l" r="r" t="t"/>
            <a:pathLst>
              <a:path extrusionOk="0" h="4114800" w="3530498">
                <a:moveTo>
                  <a:pt x="0" y="0"/>
                </a:moveTo>
                <a:lnTo>
                  <a:pt x="3530498" y="0"/>
                </a:lnTo>
                <a:lnTo>
                  <a:pt x="35304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14"/>
          <p:cNvSpPr/>
          <p:nvPr/>
        </p:nvSpPr>
        <p:spPr>
          <a:xfrm>
            <a:off x="738162" y="2268748"/>
            <a:ext cx="2848318" cy="383823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14"/>
          <p:cNvSpPr txBox="1"/>
          <p:nvPr/>
        </p:nvSpPr>
        <p:spPr>
          <a:xfrm>
            <a:off x="1122631" y="2216538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Fisico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48" name="Google Shape;548;p14"/>
          <p:cNvSpPr/>
          <p:nvPr/>
        </p:nvSpPr>
        <p:spPr>
          <a:xfrm>
            <a:off x="683160" y="2242642"/>
            <a:ext cx="436034" cy="436034"/>
          </a:xfrm>
          <a:prstGeom prst="ellipse">
            <a:avLst/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1</a:t>
            </a:r>
            <a:endParaRPr/>
          </a:p>
        </p:txBody>
      </p:sp>
      <p:sp>
        <p:nvSpPr>
          <p:cNvPr id="549" name="Google Shape;549;p14"/>
          <p:cNvSpPr/>
          <p:nvPr/>
        </p:nvSpPr>
        <p:spPr>
          <a:xfrm>
            <a:off x="738162" y="2811214"/>
            <a:ext cx="2848318" cy="383823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14"/>
          <p:cNvSpPr txBox="1"/>
          <p:nvPr/>
        </p:nvSpPr>
        <p:spPr>
          <a:xfrm>
            <a:off x="1122631" y="2759004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Web de ventas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51" name="Google Shape;551;p14"/>
          <p:cNvSpPr/>
          <p:nvPr/>
        </p:nvSpPr>
        <p:spPr>
          <a:xfrm>
            <a:off x="683160" y="2785108"/>
            <a:ext cx="436034" cy="436034"/>
          </a:xfrm>
          <a:prstGeom prst="ellipse">
            <a:avLst/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2</a:t>
            </a:r>
            <a:endParaRPr/>
          </a:p>
        </p:txBody>
      </p:sp>
      <p:sp>
        <p:nvSpPr>
          <p:cNvPr id="552" name="Google Shape;552;p14"/>
          <p:cNvSpPr/>
          <p:nvPr/>
        </p:nvSpPr>
        <p:spPr>
          <a:xfrm>
            <a:off x="738162" y="3370014"/>
            <a:ext cx="2848318" cy="383823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14"/>
          <p:cNvSpPr txBox="1"/>
          <p:nvPr/>
        </p:nvSpPr>
        <p:spPr>
          <a:xfrm>
            <a:off x="1122631" y="3317804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Intermediario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54" name="Google Shape;554;p14"/>
          <p:cNvSpPr/>
          <p:nvPr/>
        </p:nvSpPr>
        <p:spPr>
          <a:xfrm>
            <a:off x="683160" y="3343908"/>
            <a:ext cx="436034" cy="436034"/>
          </a:xfrm>
          <a:prstGeom prst="ellipse">
            <a:avLst/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3</a:t>
            </a:r>
            <a:endParaRPr/>
          </a:p>
        </p:txBody>
      </p:sp>
      <p:sp>
        <p:nvSpPr>
          <p:cNvPr id="555" name="Google Shape;555;p14"/>
          <p:cNvSpPr txBox="1"/>
          <p:nvPr/>
        </p:nvSpPr>
        <p:spPr>
          <a:xfrm>
            <a:off x="638023" y="3894037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¿Cuál es el canal mas eficiente?</a:t>
            </a:r>
            <a:endParaRPr/>
          </a:p>
        </p:txBody>
      </p:sp>
      <p:sp>
        <p:nvSpPr>
          <p:cNvPr id="556" name="Google Shape;556;p14"/>
          <p:cNvSpPr/>
          <p:nvPr/>
        </p:nvSpPr>
        <p:spPr>
          <a:xfrm>
            <a:off x="738162" y="4422013"/>
            <a:ext cx="2848318" cy="383823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14"/>
          <p:cNvSpPr txBox="1"/>
          <p:nvPr/>
        </p:nvSpPr>
        <p:spPr>
          <a:xfrm>
            <a:off x="1122631" y="4369803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Redes sociales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58" name="Google Shape;558;p14"/>
          <p:cNvSpPr/>
          <p:nvPr/>
        </p:nvSpPr>
        <p:spPr>
          <a:xfrm>
            <a:off x="683160" y="4395907"/>
            <a:ext cx="436034" cy="436034"/>
          </a:xfrm>
          <a:prstGeom prst="ellipse">
            <a:avLst/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1</a:t>
            </a:r>
            <a:endParaRPr/>
          </a:p>
        </p:txBody>
      </p:sp>
      <p:sp>
        <p:nvSpPr>
          <p:cNvPr id="559" name="Google Shape;559;p14"/>
          <p:cNvSpPr/>
          <p:nvPr/>
        </p:nvSpPr>
        <p:spPr>
          <a:xfrm>
            <a:off x="738162" y="4964479"/>
            <a:ext cx="2848318" cy="383823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14"/>
          <p:cNvSpPr txBox="1"/>
          <p:nvPr/>
        </p:nvSpPr>
        <p:spPr>
          <a:xfrm>
            <a:off x="1122631" y="4912269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Atencion presencial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61" name="Google Shape;561;p14"/>
          <p:cNvSpPr/>
          <p:nvPr/>
        </p:nvSpPr>
        <p:spPr>
          <a:xfrm>
            <a:off x="683160" y="4938373"/>
            <a:ext cx="436034" cy="436034"/>
          </a:xfrm>
          <a:prstGeom prst="ellipse">
            <a:avLst/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2</a:t>
            </a:r>
            <a:endParaRPr/>
          </a:p>
        </p:txBody>
      </p:sp>
      <p:sp>
        <p:nvSpPr>
          <p:cNvPr id="562" name="Google Shape;562;p14"/>
          <p:cNvSpPr/>
          <p:nvPr/>
        </p:nvSpPr>
        <p:spPr>
          <a:xfrm>
            <a:off x="738162" y="5523279"/>
            <a:ext cx="2848318" cy="383823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14"/>
          <p:cNvSpPr txBox="1"/>
          <p:nvPr/>
        </p:nvSpPr>
        <p:spPr>
          <a:xfrm>
            <a:off x="1122631" y="5471069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Reparto a domicilio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64" name="Google Shape;564;p14"/>
          <p:cNvSpPr/>
          <p:nvPr/>
        </p:nvSpPr>
        <p:spPr>
          <a:xfrm>
            <a:off x="683160" y="5497173"/>
            <a:ext cx="436034" cy="436034"/>
          </a:xfrm>
          <a:prstGeom prst="ellipse">
            <a:avLst/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3</a:t>
            </a:r>
            <a:endParaRPr/>
          </a:p>
        </p:txBody>
      </p:sp>
      <p:sp>
        <p:nvSpPr>
          <p:cNvPr id="565" name="Google Shape;565;p14"/>
          <p:cNvSpPr/>
          <p:nvPr/>
        </p:nvSpPr>
        <p:spPr>
          <a:xfrm>
            <a:off x="8044586" y="1293436"/>
            <a:ext cx="1093997" cy="1093997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lt1"/>
          </a:solidFill>
          <a:ln cap="flat" cmpd="sng" w="38100">
            <a:solidFill>
              <a:srgbClr val="FFBE5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14"/>
          <p:cNvSpPr/>
          <p:nvPr/>
        </p:nvSpPr>
        <p:spPr>
          <a:xfrm>
            <a:off x="5707786" y="5086503"/>
            <a:ext cx="1093997" cy="1093997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lt1"/>
          </a:solidFill>
          <a:ln cap="flat" cmpd="sng" w="38100">
            <a:solidFill>
              <a:srgbClr val="FFBE5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14"/>
          <p:cNvSpPr/>
          <p:nvPr/>
        </p:nvSpPr>
        <p:spPr>
          <a:xfrm>
            <a:off x="5871067" y="5266404"/>
            <a:ext cx="767433" cy="767433"/>
          </a:xfrm>
          <a:custGeom>
            <a:rect b="b" l="l" r="r" t="t"/>
            <a:pathLst>
              <a:path extrusionOk="0" h="977550" w="977550">
                <a:moveTo>
                  <a:pt x="0" y="0"/>
                </a:moveTo>
                <a:lnTo>
                  <a:pt x="977550" y="0"/>
                </a:lnTo>
                <a:lnTo>
                  <a:pt x="977550" y="977550"/>
                </a:lnTo>
                <a:lnTo>
                  <a:pt x="0" y="9775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14"/>
          <p:cNvSpPr/>
          <p:nvPr/>
        </p:nvSpPr>
        <p:spPr>
          <a:xfrm>
            <a:off x="8195752" y="1533345"/>
            <a:ext cx="782321" cy="559004"/>
          </a:xfrm>
          <a:custGeom>
            <a:rect b="b" l="l" r="r" t="t"/>
            <a:pathLst>
              <a:path extrusionOk="0" h="977550" w="1368072">
                <a:moveTo>
                  <a:pt x="0" y="0"/>
                </a:moveTo>
                <a:lnTo>
                  <a:pt x="1368073" y="0"/>
                </a:lnTo>
                <a:lnTo>
                  <a:pt x="1368073" y="977550"/>
                </a:lnTo>
                <a:lnTo>
                  <a:pt x="0" y="9775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14"/>
          <p:cNvSpPr/>
          <p:nvPr/>
        </p:nvSpPr>
        <p:spPr>
          <a:xfrm>
            <a:off x="5714924" y="2185410"/>
            <a:ext cx="869877" cy="869877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lt1"/>
          </a:solidFill>
          <a:ln cap="flat" cmpd="sng" w="38100">
            <a:solidFill>
              <a:srgbClr val="FFBE5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14"/>
          <p:cNvSpPr/>
          <p:nvPr/>
        </p:nvSpPr>
        <p:spPr>
          <a:xfrm>
            <a:off x="8221058" y="5402743"/>
            <a:ext cx="869877" cy="869877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lt1"/>
          </a:solidFill>
          <a:ln cap="flat" cmpd="sng" w="38100">
            <a:solidFill>
              <a:srgbClr val="FFBE5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magini di Instagram Logo - Download gratuiti su Freepik" id="571" name="Google Shape;571;p14"/>
          <p:cNvPicPr preferRelativeResize="0"/>
          <p:nvPr/>
        </p:nvPicPr>
        <p:blipFill rotWithShape="1">
          <a:blip r:embed="rId7">
            <a:alphaModFix/>
          </a:blip>
          <a:srcRect b="17221" l="19031" r="18495" t="20306"/>
          <a:stretch/>
        </p:blipFill>
        <p:spPr>
          <a:xfrm>
            <a:off x="5783999" y="2231230"/>
            <a:ext cx="744378" cy="744378"/>
          </a:xfrm>
          <a:prstGeom prst="ellipse">
            <a:avLst/>
          </a:prstGeom>
          <a:noFill/>
          <a:ln>
            <a:noFill/>
          </a:ln>
        </p:spPr>
      </p:pic>
      <p:sp>
        <p:nvSpPr>
          <p:cNvPr id="572" name="Google Shape;572;p14"/>
          <p:cNvSpPr/>
          <p:nvPr/>
        </p:nvSpPr>
        <p:spPr>
          <a:xfrm>
            <a:off x="8534230" y="5547764"/>
            <a:ext cx="243531" cy="515410"/>
          </a:xfrm>
          <a:custGeom>
            <a:rect b="b" l="l" r="r" t="t"/>
            <a:pathLst>
              <a:path extrusionOk="0" h="977550" w="461892">
                <a:moveTo>
                  <a:pt x="0" y="0"/>
                </a:moveTo>
                <a:lnTo>
                  <a:pt x="461893" y="0"/>
                </a:lnTo>
                <a:lnTo>
                  <a:pt x="461893" y="977550"/>
                </a:lnTo>
                <a:lnTo>
                  <a:pt x="0" y="9775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5"/>
          <p:cNvSpPr txBox="1"/>
          <p:nvPr>
            <p:ph type="title"/>
          </p:nvPr>
        </p:nvSpPr>
        <p:spPr>
          <a:xfrm>
            <a:off x="1731760" y="46551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5000"/>
              <a:buFont typeface="PT Sans"/>
              <a:buNone/>
            </a:pPr>
            <a:r>
              <a:rPr lang="en-US"/>
              <a:t>Fuente de ingresos</a:t>
            </a:r>
            <a:endParaRPr/>
          </a:p>
        </p:txBody>
      </p:sp>
      <p:sp>
        <p:nvSpPr>
          <p:cNvPr id="578" name="Google Shape;578;p15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15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0" name="Google Shape;580;p15"/>
          <p:cNvGrpSpPr/>
          <p:nvPr/>
        </p:nvGrpSpPr>
        <p:grpSpPr>
          <a:xfrm>
            <a:off x="654381" y="555237"/>
            <a:ext cx="916025" cy="916025"/>
            <a:chOff x="0" y="0"/>
            <a:chExt cx="812800" cy="812800"/>
          </a:xfrm>
        </p:grpSpPr>
        <p:sp>
          <p:nvSpPr>
            <p:cNvPr id="581" name="Google Shape;581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9F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3" name="Google Shape;583;p15"/>
          <p:cNvSpPr/>
          <p:nvPr/>
        </p:nvSpPr>
        <p:spPr>
          <a:xfrm>
            <a:off x="1328882" y="548640"/>
            <a:ext cx="251581" cy="251581"/>
          </a:xfrm>
          <a:prstGeom prst="ellipse">
            <a:avLst/>
          </a:prstGeom>
          <a:solidFill>
            <a:srgbClr val="0043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584" name="Google Shape;584;p15"/>
          <p:cNvSpPr txBox="1"/>
          <p:nvPr/>
        </p:nvSpPr>
        <p:spPr>
          <a:xfrm>
            <a:off x="740257" y="4823821"/>
            <a:ext cx="8115633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1. Productos personalizados y únicos </a:t>
            </a:r>
            <a:br>
              <a:rPr lang="en-US" sz="22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en-US" sz="22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2. Productos para ocasiones especiales(navidad, día del amor, amistad, día de la madre)</a:t>
            </a:r>
            <a:endParaRPr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85" name="Google Shape;585;p15"/>
          <p:cNvSpPr/>
          <p:nvPr/>
        </p:nvSpPr>
        <p:spPr>
          <a:xfrm>
            <a:off x="545925" y="1586691"/>
            <a:ext cx="8309965" cy="2739210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15"/>
          <p:cNvSpPr txBox="1"/>
          <p:nvPr/>
        </p:nvSpPr>
        <p:spPr>
          <a:xfrm>
            <a:off x="413987" y="1716231"/>
            <a:ext cx="8309965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6233" lvl="1" marL="712467" marR="0" rtl="0" algn="l"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¿ Por cuál tipo de producto/servicio estarían dispuestos a pagar más nuestros clientes?</a:t>
            </a:r>
            <a:endParaRPr/>
          </a:p>
          <a:p>
            <a:pPr indent="-356233" lvl="1" marL="712467" marR="0" rtl="0" algn="l"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¿Por cuál tipo de producto/servicio pagan actualmente los clientes?</a:t>
            </a:r>
            <a:endParaRPr/>
          </a:p>
          <a:p>
            <a:pPr indent="-356233" lvl="1" marL="712467" marR="0" rtl="0" algn="l"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¿Qué tipo de medio de pago prefieren utilizar mis clientes?</a:t>
            </a:r>
            <a:endParaRPr/>
          </a:p>
        </p:txBody>
      </p:sp>
      <p:sp>
        <p:nvSpPr>
          <p:cNvPr id="587" name="Google Shape;587;p15"/>
          <p:cNvSpPr txBox="1"/>
          <p:nvPr>
            <p:ph idx="1" type="body"/>
          </p:nvPr>
        </p:nvSpPr>
        <p:spPr>
          <a:xfrm>
            <a:off x="638022" y="4325901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200"/>
              <a:buNone/>
            </a:pPr>
            <a:r>
              <a:rPr b="1" lang="en-US" sz="2200"/>
              <a:t>Como generar ingresos:</a:t>
            </a:r>
            <a:endParaRPr/>
          </a:p>
        </p:txBody>
      </p:sp>
      <p:sp>
        <p:nvSpPr>
          <p:cNvPr id="588" name="Google Shape;588;p15"/>
          <p:cNvSpPr/>
          <p:nvPr/>
        </p:nvSpPr>
        <p:spPr>
          <a:xfrm>
            <a:off x="578904" y="852639"/>
            <a:ext cx="770432" cy="616346"/>
          </a:xfrm>
          <a:custGeom>
            <a:rect b="b" l="l" r="r" t="t"/>
            <a:pathLst>
              <a:path extrusionOk="0" h="1078011" w="1347513">
                <a:moveTo>
                  <a:pt x="0" y="0"/>
                </a:moveTo>
                <a:lnTo>
                  <a:pt x="1347513" y="0"/>
                </a:lnTo>
                <a:lnTo>
                  <a:pt x="1347513" y="1078011"/>
                </a:lnTo>
                <a:lnTo>
                  <a:pt x="0" y="10780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6"/>
          <p:cNvSpPr/>
          <p:nvPr/>
        </p:nvSpPr>
        <p:spPr>
          <a:xfrm>
            <a:off x="2746525" y="4641719"/>
            <a:ext cx="1064563" cy="1064563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lt1"/>
          </a:solidFill>
          <a:ln cap="flat" cmpd="sng" w="38100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16"/>
          <p:cNvSpPr txBox="1"/>
          <p:nvPr>
            <p:ph type="title"/>
          </p:nvPr>
        </p:nvSpPr>
        <p:spPr>
          <a:xfrm>
            <a:off x="1731760" y="46551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5000"/>
              <a:buFont typeface="PT Sans"/>
              <a:buNone/>
            </a:pPr>
            <a:r>
              <a:rPr lang="en-US"/>
              <a:t>Fuente de ingresos</a:t>
            </a:r>
            <a:endParaRPr/>
          </a:p>
        </p:txBody>
      </p:sp>
      <p:grpSp>
        <p:nvGrpSpPr>
          <p:cNvPr id="595" name="Google Shape;595;p16"/>
          <p:cNvGrpSpPr/>
          <p:nvPr/>
        </p:nvGrpSpPr>
        <p:grpSpPr>
          <a:xfrm>
            <a:off x="654381" y="555237"/>
            <a:ext cx="916025" cy="916025"/>
            <a:chOff x="0" y="0"/>
            <a:chExt cx="812800" cy="812800"/>
          </a:xfrm>
        </p:grpSpPr>
        <p:sp>
          <p:nvSpPr>
            <p:cNvPr id="596" name="Google Shape;596;p1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9F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8" name="Google Shape;598;p16"/>
          <p:cNvSpPr/>
          <p:nvPr/>
        </p:nvSpPr>
        <p:spPr>
          <a:xfrm>
            <a:off x="1328882" y="548640"/>
            <a:ext cx="251581" cy="251581"/>
          </a:xfrm>
          <a:prstGeom prst="ellipse">
            <a:avLst/>
          </a:prstGeom>
          <a:solidFill>
            <a:srgbClr val="0043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599" name="Google Shape;599;p16"/>
          <p:cNvSpPr/>
          <p:nvPr/>
        </p:nvSpPr>
        <p:spPr>
          <a:xfrm>
            <a:off x="578904" y="852639"/>
            <a:ext cx="770432" cy="616346"/>
          </a:xfrm>
          <a:custGeom>
            <a:rect b="b" l="l" r="r" t="t"/>
            <a:pathLst>
              <a:path extrusionOk="0" h="1078011" w="1347513">
                <a:moveTo>
                  <a:pt x="0" y="0"/>
                </a:moveTo>
                <a:lnTo>
                  <a:pt x="1347513" y="0"/>
                </a:lnTo>
                <a:lnTo>
                  <a:pt x="1347513" y="1078011"/>
                </a:lnTo>
                <a:lnTo>
                  <a:pt x="0" y="10780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16"/>
          <p:cNvSpPr txBox="1"/>
          <p:nvPr/>
        </p:nvSpPr>
        <p:spPr>
          <a:xfrm>
            <a:off x="638023" y="1657534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Ejemplo: Facilidades de pago</a:t>
            </a:r>
            <a:endParaRPr/>
          </a:p>
        </p:txBody>
      </p:sp>
      <p:sp>
        <p:nvSpPr>
          <p:cNvPr id="601" name="Google Shape;601;p16"/>
          <p:cNvSpPr/>
          <p:nvPr/>
        </p:nvSpPr>
        <p:spPr>
          <a:xfrm>
            <a:off x="738161" y="2268748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16"/>
          <p:cNvSpPr txBox="1"/>
          <p:nvPr/>
        </p:nvSpPr>
        <p:spPr>
          <a:xfrm>
            <a:off x="1122631" y="2216538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Red compra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03" name="Google Shape;603;p16"/>
          <p:cNvSpPr/>
          <p:nvPr/>
        </p:nvSpPr>
        <p:spPr>
          <a:xfrm>
            <a:off x="683160" y="2242642"/>
            <a:ext cx="436034" cy="436034"/>
          </a:xfrm>
          <a:prstGeom prst="ellipse">
            <a:avLst/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1</a:t>
            </a:r>
            <a:endParaRPr/>
          </a:p>
        </p:txBody>
      </p:sp>
      <p:sp>
        <p:nvSpPr>
          <p:cNvPr id="604" name="Google Shape;604;p16"/>
          <p:cNvSpPr/>
          <p:nvPr/>
        </p:nvSpPr>
        <p:spPr>
          <a:xfrm>
            <a:off x="738161" y="2811214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16"/>
          <p:cNvSpPr txBox="1"/>
          <p:nvPr/>
        </p:nvSpPr>
        <p:spPr>
          <a:xfrm>
            <a:off x="1122631" y="2759004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Transferencias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06" name="Google Shape;606;p16"/>
          <p:cNvSpPr/>
          <p:nvPr/>
        </p:nvSpPr>
        <p:spPr>
          <a:xfrm>
            <a:off x="683160" y="2785108"/>
            <a:ext cx="436034" cy="436034"/>
          </a:xfrm>
          <a:prstGeom prst="ellipse">
            <a:avLst/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2</a:t>
            </a:r>
            <a:endParaRPr/>
          </a:p>
        </p:txBody>
      </p:sp>
      <p:sp>
        <p:nvSpPr>
          <p:cNvPr id="607" name="Google Shape;607;p16"/>
          <p:cNvSpPr/>
          <p:nvPr/>
        </p:nvSpPr>
        <p:spPr>
          <a:xfrm>
            <a:off x="5010726" y="2246769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16"/>
          <p:cNvSpPr txBox="1"/>
          <p:nvPr/>
        </p:nvSpPr>
        <p:spPr>
          <a:xfrm>
            <a:off x="5395196" y="2194559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Efectivo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09" name="Google Shape;609;p16"/>
          <p:cNvSpPr/>
          <p:nvPr/>
        </p:nvSpPr>
        <p:spPr>
          <a:xfrm>
            <a:off x="4955725" y="2220663"/>
            <a:ext cx="436034" cy="436034"/>
          </a:xfrm>
          <a:prstGeom prst="ellipse">
            <a:avLst/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3</a:t>
            </a:r>
            <a:endParaRPr/>
          </a:p>
        </p:txBody>
      </p:sp>
      <p:sp>
        <p:nvSpPr>
          <p:cNvPr id="610" name="Google Shape;610;p16"/>
          <p:cNvSpPr/>
          <p:nvPr/>
        </p:nvSpPr>
        <p:spPr>
          <a:xfrm>
            <a:off x="5010726" y="2837319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16"/>
          <p:cNvSpPr txBox="1"/>
          <p:nvPr/>
        </p:nvSpPr>
        <p:spPr>
          <a:xfrm>
            <a:off x="5395196" y="2785109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Cheque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12" name="Google Shape;612;p16"/>
          <p:cNvSpPr/>
          <p:nvPr/>
        </p:nvSpPr>
        <p:spPr>
          <a:xfrm>
            <a:off x="4955725" y="2811213"/>
            <a:ext cx="436034" cy="436034"/>
          </a:xfrm>
          <a:prstGeom prst="ellipse">
            <a:avLst/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4</a:t>
            </a:r>
            <a:endParaRPr/>
          </a:p>
        </p:txBody>
      </p:sp>
      <p:pic>
        <p:nvPicPr>
          <p:cNvPr descr="Speech con relleno sólido" id="613" name="Google Shape;61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665" y="3004298"/>
            <a:ext cx="3767761" cy="2274070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16"/>
          <p:cNvSpPr txBox="1"/>
          <p:nvPr/>
        </p:nvSpPr>
        <p:spPr>
          <a:xfrm>
            <a:off x="769041" y="3512183"/>
            <a:ext cx="2622059" cy="468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</a:pPr>
            <a:r>
              <a:rPr b="1" lang="en-US" sz="17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Incorporar precio de sus productos y/o servicio.</a:t>
            </a:r>
            <a:endParaRPr b="1" sz="17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1700"/>
              <a:buFont typeface="Arial"/>
              <a:buNone/>
            </a:pPr>
            <a:r>
              <a:t/>
            </a:r>
            <a:endParaRPr b="1" sz="17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descr="Avocado con relleno sólido" id="615" name="Google Shape;615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21607" y="474333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ag con relleno sólido" id="616" name="Google Shape;616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21518" y="5054519"/>
            <a:ext cx="650919" cy="6509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yment Media - En Chile BancoEstado competirá con Transbank en red de  pagos en comercios" id="617" name="Google Shape;617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966000" y="3512183"/>
            <a:ext cx="4182016" cy="247027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7"/>
          <p:cNvSpPr txBox="1"/>
          <p:nvPr>
            <p:ph type="title"/>
          </p:nvPr>
        </p:nvSpPr>
        <p:spPr>
          <a:xfrm>
            <a:off x="1731760" y="46551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5000"/>
              <a:buFont typeface="PT Sans"/>
              <a:buNone/>
            </a:pPr>
            <a:r>
              <a:rPr lang="en-US"/>
              <a:t>Actividades claves</a:t>
            </a:r>
            <a:endParaRPr/>
          </a:p>
        </p:txBody>
      </p:sp>
      <p:sp>
        <p:nvSpPr>
          <p:cNvPr id="623" name="Google Shape;623;p17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17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5" name="Google Shape;625;p17"/>
          <p:cNvGrpSpPr/>
          <p:nvPr/>
        </p:nvGrpSpPr>
        <p:grpSpPr>
          <a:xfrm>
            <a:off x="654381" y="555237"/>
            <a:ext cx="916025" cy="916025"/>
            <a:chOff x="0" y="0"/>
            <a:chExt cx="812800" cy="812800"/>
          </a:xfrm>
        </p:grpSpPr>
        <p:sp>
          <p:nvSpPr>
            <p:cNvPr id="626" name="Google Shape;626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9F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8" name="Google Shape;628;p17"/>
          <p:cNvSpPr/>
          <p:nvPr/>
        </p:nvSpPr>
        <p:spPr>
          <a:xfrm>
            <a:off x="1328882" y="548640"/>
            <a:ext cx="251581" cy="251581"/>
          </a:xfrm>
          <a:prstGeom prst="ellipse">
            <a:avLst/>
          </a:prstGeom>
          <a:solidFill>
            <a:srgbClr val="0043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629" name="Google Shape;629;p17"/>
          <p:cNvSpPr txBox="1"/>
          <p:nvPr/>
        </p:nvSpPr>
        <p:spPr>
          <a:xfrm>
            <a:off x="740258" y="4137235"/>
            <a:ext cx="8115633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Conocer las Actividades que darán valor a nuestra marca y saber las estrategias para potenciarlas.</a:t>
            </a:r>
            <a:br>
              <a:rPr lang="en-US" sz="22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</a:br>
            <a:endParaRPr sz="22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30" name="Google Shape;630;p17"/>
          <p:cNvSpPr/>
          <p:nvPr/>
        </p:nvSpPr>
        <p:spPr>
          <a:xfrm>
            <a:off x="545925" y="1586692"/>
            <a:ext cx="8479542" cy="1495168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17"/>
          <p:cNvSpPr txBox="1"/>
          <p:nvPr/>
        </p:nvSpPr>
        <p:spPr>
          <a:xfrm>
            <a:off x="390723" y="1629021"/>
            <a:ext cx="8245277" cy="19765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6233" lvl="1" marL="71246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¿Qué acciones se deben realizar para que mi producto/servicio se entregue a los diferentes tipos de clientes?</a:t>
            </a:r>
            <a:endParaRPr/>
          </a:p>
          <a:p>
            <a:pPr indent="-216533" lvl="1" marL="71246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32" name="Google Shape;632;p17"/>
          <p:cNvSpPr txBox="1"/>
          <p:nvPr>
            <p:ph idx="1" type="body"/>
          </p:nvPr>
        </p:nvSpPr>
        <p:spPr>
          <a:xfrm>
            <a:off x="638023" y="3578231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200"/>
              <a:buNone/>
            </a:pPr>
            <a:r>
              <a:rPr b="1" lang="en-US" sz="2200"/>
              <a:t>Objetivo:</a:t>
            </a:r>
            <a:endParaRPr/>
          </a:p>
        </p:txBody>
      </p:sp>
      <p:sp>
        <p:nvSpPr>
          <p:cNvPr id="633" name="Google Shape;633;p17"/>
          <p:cNvSpPr/>
          <p:nvPr/>
        </p:nvSpPr>
        <p:spPr>
          <a:xfrm>
            <a:off x="626886" y="694709"/>
            <a:ext cx="787407" cy="733004"/>
          </a:xfrm>
          <a:custGeom>
            <a:rect b="b" l="l" r="r" t="t"/>
            <a:pathLst>
              <a:path extrusionOk="0" h="1240216" w="1332264">
                <a:moveTo>
                  <a:pt x="0" y="0"/>
                </a:moveTo>
                <a:lnTo>
                  <a:pt x="1332263" y="0"/>
                </a:lnTo>
                <a:lnTo>
                  <a:pt x="1332263" y="1240216"/>
                </a:lnTo>
                <a:lnTo>
                  <a:pt x="0" y="12402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8"/>
          <p:cNvSpPr txBox="1"/>
          <p:nvPr>
            <p:ph type="title"/>
          </p:nvPr>
        </p:nvSpPr>
        <p:spPr>
          <a:xfrm>
            <a:off x="1731760" y="46551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5000"/>
              <a:buFont typeface="PT Sans"/>
              <a:buNone/>
            </a:pPr>
            <a:r>
              <a:rPr lang="en-US"/>
              <a:t>Actividades claves</a:t>
            </a:r>
            <a:endParaRPr/>
          </a:p>
        </p:txBody>
      </p:sp>
      <p:sp>
        <p:nvSpPr>
          <p:cNvPr id="639" name="Google Shape;639;p18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18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1" name="Google Shape;641;p18"/>
          <p:cNvGrpSpPr/>
          <p:nvPr/>
        </p:nvGrpSpPr>
        <p:grpSpPr>
          <a:xfrm>
            <a:off x="654381" y="555237"/>
            <a:ext cx="916025" cy="916025"/>
            <a:chOff x="0" y="0"/>
            <a:chExt cx="812800" cy="812800"/>
          </a:xfrm>
        </p:grpSpPr>
        <p:sp>
          <p:nvSpPr>
            <p:cNvPr id="642" name="Google Shape;642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9F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4" name="Google Shape;644;p18"/>
          <p:cNvSpPr/>
          <p:nvPr/>
        </p:nvSpPr>
        <p:spPr>
          <a:xfrm>
            <a:off x="1328882" y="548640"/>
            <a:ext cx="251581" cy="251581"/>
          </a:xfrm>
          <a:prstGeom prst="ellipse">
            <a:avLst/>
          </a:prstGeom>
          <a:solidFill>
            <a:srgbClr val="0043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645" name="Google Shape;645;p18"/>
          <p:cNvSpPr/>
          <p:nvPr/>
        </p:nvSpPr>
        <p:spPr>
          <a:xfrm>
            <a:off x="626886" y="694709"/>
            <a:ext cx="787407" cy="733004"/>
          </a:xfrm>
          <a:custGeom>
            <a:rect b="b" l="l" r="r" t="t"/>
            <a:pathLst>
              <a:path extrusionOk="0" h="1240216" w="1332264">
                <a:moveTo>
                  <a:pt x="0" y="0"/>
                </a:moveTo>
                <a:lnTo>
                  <a:pt x="1332263" y="0"/>
                </a:lnTo>
                <a:lnTo>
                  <a:pt x="1332263" y="1240216"/>
                </a:lnTo>
                <a:lnTo>
                  <a:pt x="0" y="12402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18"/>
          <p:cNvSpPr/>
          <p:nvPr/>
        </p:nvSpPr>
        <p:spPr>
          <a:xfrm>
            <a:off x="738161" y="1994428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18"/>
          <p:cNvSpPr txBox="1"/>
          <p:nvPr/>
        </p:nvSpPr>
        <p:spPr>
          <a:xfrm>
            <a:off x="1122631" y="1942218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Formalización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48" name="Google Shape;648;p18"/>
          <p:cNvSpPr/>
          <p:nvPr/>
        </p:nvSpPr>
        <p:spPr>
          <a:xfrm>
            <a:off x="683160" y="1968322"/>
            <a:ext cx="436034" cy="436034"/>
          </a:xfrm>
          <a:prstGeom prst="ellipse">
            <a:avLst/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1</a:t>
            </a:r>
            <a:endParaRPr/>
          </a:p>
        </p:txBody>
      </p:sp>
      <p:sp>
        <p:nvSpPr>
          <p:cNvPr id="649" name="Google Shape;649;p18"/>
          <p:cNvSpPr/>
          <p:nvPr/>
        </p:nvSpPr>
        <p:spPr>
          <a:xfrm>
            <a:off x="738161" y="2551884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18"/>
          <p:cNvSpPr txBox="1"/>
          <p:nvPr/>
        </p:nvSpPr>
        <p:spPr>
          <a:xfrm>
            <a:off x="1122631" y="2499674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Iniciación de actividades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51" name="Google Shape;651;p18"/>
          <p:cNvSpPr/>
          <p:nvPr/>
        </p:nvSpPr>
        <p:spPr>
          <a:xfrm>
            <a:off x="683160" y="2525778"/>
            <a:ext cx="436034" cy="436034"/>
          </a:xfrm>
          <a:prstGeom prst="ellipse">
            <a:avLst/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2</a:t>
            </a:r>
            <a:endParaRPr/>
          </a:p>
        </p:txBody>
      </p:sp>
      <p:sp>
        <p:nvSpPr>
          <p:cNvPr id="652" name="Google Shape;652;p18"/>
          <p:cNvSpPr/>
          <p:nvPr/>
        </p:nvSpPr>
        <p:spPr>
          <a:xfrm>
            <a:off x="729443" y="4313682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18"/>
          <p:cNvSpPr txBox="1"/>
          <p:nvPr/>
        </p:nvSpPr>
        <p:spPr>
          <a:xfrm>
            <a:off x="1113913" y="4261472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Certificaciones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54" name="Google Shape;654;p18"/>
          <p:cNvSpPr/>
          <p:nvPr/>
        </p:nvSpPr>
        <p:spPr>
          <a:xfrm>
            <a:off x="674442" y="4287576"/>
            <a:ext cx="436034" cy="436034"/>
          </a:xfrm>
          <a:prstGeom prst="ellipse">
            <a:avLst/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5</a:t>
            </a:r>
            <a:endParaRPr/>
          </a:p>
        </p:txBody>
      </p:sp>
      <p:sp>
        <p:nvSpPr>
          <p:cNvPr id="655" name="Google Shape;655;p18"/>
          <p:cNvSpPr/>
          <p:nvPr/>
        </p:nvSpPr>
        <p:spPr>
          <a:xfrm>
            <a:off x="729443" y="4904232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18"/>
          <p:cNvSpPr txBox="1"/>
          <p:nvPr/>
        </p:nvSpPr>
        <p:spPr>
          <a:xfrm>
            <a:off x="1113913" y="4852022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Recopilación de telas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57" name="Google Shape;657;p18"/>
          <p:cNvSpPr/>
          <p:nvPr/>
        </p:nvSpPr>
        <p:spPr>
          <a:xfrm>
            <a:off x="674442" y="4878126"/>
            <a:ext cx="436034" cy="436034"/>
          </a:xfrm>
          <a:prstGeom prst="ellipse">
            <a:avLst/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6</a:t>
            </a:r>
            <a:endParaRPr/>
          </a:p>
        </p:txBody>
      </p:sp>
      <p:sp>
        <p:nvSpPr>
          <p:cNvPr id="658" name="Google Shape;658;p18"/>
          <p:cNvSpPr/>
          <p:nvPr/>
        </p:nvSpPr>
        <p:spPr>
          <a:xfrm>
            <a:off x="738161" y="3124329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18"/>
          <p:cNvSpPr txBox="1"/>
          <p:nvPr/>
        </p:nvSpPr>
        <p:spPr>
          <a:xfrm>
            <a:off x="1122631" y="3072119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Patente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60" name="Google Shape;660;p18"/>
          <p:cNvSpPr/>
          <p:nvPr/>
        </p:nvSpPr>
        <p:spPr>
          <a:xfrm>
            <a:off x="683160" y="3098223"/>
            <a:ext cx="436034" cy="436034"/>
          </a:xfrm>
          <a:prstGeom prst="ellipse">
            <a:avLst/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3</a:t>
            </a:r>
            <a:endParaRPr/>
          </a:p>
        </p:txBody>
      </p:sp>
      <p:sp>
        <p:nvSpPr>
          <p:cNvPr id="661" name="Google Shape;661;p18"/>
          <p:cNvSpPr/>
          <p:nvPr/>
        </p:nvSpPr>
        <p:spPr>
          <a:xfrm>
            <a:off x="738161" y="3711765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18"/>
          <p:cNvSpPr txBox="1"/>
          <p:nvPr/>
        </p:nvSpPr>
        <p:spPr>
          <a:xfrm>
            <a:off x="1122631" y="3659555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Permisos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63" name="Google Shape;663;p18"/>
          <p:cNvSpPr/>
          <p:nvPr/>
        </p:nvSpPr>
        <p:spPr>
          <a:xfrm>
            <a:off x="683160" y="3685659"/>
            <a:ext cx="436034" cy="436034"/>
          </a:xfrm>
          <a:prstGeom prst="ellipse">
            <a:avLst/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4</a:t>
            </a:r>
            <a:endParaRPr/>
          </a:p>
        </p:txBody>
      </p:sp>
      <p:sp>
        <p:nvSpPr>
          <p:cNvPr id="664" name="Google Shape;664;p18"/>
          <p:cNvSpPr/>
          <p:nvPr/>
        </p:nvSpPr>
        <p:spPr>
          <a:xfrm>
            <a:off x="4985452" y="1999066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18"/>
          <p:cNvSpPr txBox="1"/>
          <p:nvPr/>
        </p:nvSpPr>
        <p:spPr>
          <a:xfrm>
            <a:off x="5369922" y="1946856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Ampliar el numero de socias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66" name="Google Shape;666;p18"/>
          <p:cNvSpPr/>
          <p:nvPr/>
        </p:nvSpPr>
        <p:spPr>
          <a:xfrm>
            <a:off x="4930451" y="1972960"/>
            <a:ext cx="436034" cy="436034"/>
          </a:xfrm>
          <a:prstGeom prst="ellipse">
            <a:avLst/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3</a:t>
            </a:r>
            <a:endParaRPr/>
          </a:p>
        </p:txBody>
      </p:sp>
      <p:sp>
        <p:nvSpPr>
          <p:cNvPr id="667" name="Google Shape;667;p18"/>
          <p:cNvSpPr/>
          <p:nvPr/>
        </p:nvSpPr>
        <p:spPr>
          <a:xfrm>
            <a:off x="4985452" y="2574626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18"/>
          <p:cNvSpPr txBox="1"/>
          <p:nvPr/>
        </p:nvSpPr>
        <p:spPr>
          <a:xfrm>
            <a:off x="5369922" y="2522416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Limpieza o mantenimiento 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69" name="Google Shape;669;p18"/>
          <p:cNvSpPr/>
          <p:nvPr/>
        </p:nvSpPr>
        <p:spPr>
          <a:xfrm>
            <a:off x="4930451" y="2548520"/>
            <a:ext cx="436034" cy="436034"/>
          </a:xfrm>
          <a:prstGeom prst="ellipse">
            <a:avLst/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4</a:t>
            </a:r>
            <a:endParaRPr/>
          </a:p>
        </p:txBody>
      </p:sp>
      <p:sp>
        <p:nvSpPr>
          <p:cNvPr id="670" name="Google Shape;670;p18"/>
          <p:cNvSpPr/>
          <p:nvPr/>
        </p:nvSpPr>
        <p:spPr>
          <a:xfrm>
            <a:off x="5249491" y="3244684"/>
            <a:ext cx="4530139" cy="2751029"/>
          </a:xfrm>
          <a:custGeom>
            <a:rect b="b" l="l" r="r" t="t"/>
            <a:pathLst>
              <a:path extrusionOk="0" h="3049409" w="5021483">
                <a:moveTo>
                  <a:pt x="0" y="0"/>
                </a:moveTo>
                <a:lnTo>
                  <a:pt x="5021483" y="0"/>
                </a:lnTo>
                <a:lnTo>
                  <a:pt x="5021483" y="3049410"/>
                </a:lnTo>
                <a:lnTo>
                  <a:pt x="0" y="3049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9"/>
          <p:cNvSpPr txBox="1"/>
          <p:nvPr>
            <p:ph type="title"/>
          </p:nvPr>
        </p:nvSpPr>
        <p:spPr>
          <a:xfrm>
            <a:off x="1731760" y="46551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5000"/>
              <a:buFont typeface="PT Sans"/>
              <a:buNone/>
            </a:pPr>
            <a:r>
              <a:rPr lang="en-US"/>
              <a:t>Recursos claves</a:t>
            </a:r>
            <a:endParaRPr/>
          </a:p>
        </p:txBody>
      </p:sp>
      <p:sp>
        <p:nvSpPr>
          <p:cNvPr id="676" name="Google Shape;676;p19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19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8" name="Google Shape;678;p19"/>
          <p:cNvGrpSpPr/>
          <p:nvPr/>
        </p:nvGrpSpPr>
        <p:grpSpPr>
          <a:xfrm>
            <a:off x="654381" y="555237"/>
            <a:ext cx="916025" cy="916025"/>
            <a:chOff x="0" y="0"/>
            <a:chExt cx="812800" cy="812800"/>
          </a:xfrm>
        </p:grpSpPr>
        <p:sp>
          <p:nvSpPr>
            <p:cNvPr id="679" name="Google Shape;679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9F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1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1" name="Google Shape;681;p19"/>
          <p:cNvSpPr/>
          <p:nvPr/>
        </p:nvSpPr>
        <p:spPr>
          <a:xfrm>
            <a:off x="1328882" y="548640"/>
            <a:ext cx="251581" cy="251581"/>
          </a:xfrm>
          <a:prstGeom prst="ellipse">
            <a:avLst/>
          </a:prstGeom>
          <a:solidFill>
            <a:srgbClr val="0043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682" name="Google Shape;682;p19"/>
          <p:cNvSpPr txBox="1"/>
          <p:nvPr/>
        </p:nvSpPr>
        <p:spPr>
          <a:xfrm>
            <a:off x="740258" y="4137235"/>
            <a:ext cx="8115633" cy="13542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El/la postulante </a:t>
            </a:r>
            <a:r>
              <a:rPr b="1" lang="en-US" sz="22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describe al menos 2 elementos clave</a:t>
            </a:r>
            <a:r>
              <a:rPr lang="en-US" sz="22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, necesarios para que su producto/servicio llegue a sus clientes.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83" name="Google Shape;683;p19"/>
          <p:cNvSpPr/>
          <p:nvPr/>
        </p:nvSpPr>
        <p:spPr>
          <a:xfrm>
            <a:off x="545925" y="1586692"/>
            <a:ext cx="8479542" cy="1495168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19"/>
          <p:cNvSpPr txBox="1"/>
          <p:nvPr/>
        </p:nvSpPr>
        <p:spPr>
          <a:xfrm>
            <a:off x="390723" y="1629021"/>
            <a:ext cx="8789945" cy="14686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6233" lvl="1" marL="71246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¿Qué elementos se debe adquirir para generar mi producto/servicio y entregue a los diferentes tipos de clientes?</a:t>
            </a:r>
            <a:endParaRPr/>
          </a:p>
          <a:p>
            <a:pPr indent="-216533" lvl="1" marL="71246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85" name="Google Shape;685;p19"/>
          <p:cNvSpPr txBox="1"/>
          <p:nvPr>
            <p:ph idx="1" type="body"/>
          </p:nvPr>
        </p:nvSpPr>
        <p:spPr>
          <a:xfrm>
            <a:off x="638023" y="3578231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200"/>
              <a:buNone/>
            </a:pPr>
            <a:r>
              <a:rPr b="1" lang="en-US" sz="2200"/>
              <a:t>Objetivo:</a:t>
            </a:r>
            <a:endParaRPr/>
          </a:p>
        </p:txBody>
      </p:sp>
      <p:sp>
        <p:nvSpPr>
          <p:cNvPr id="686" name="Google Shape;686;p19"/>
          <p:cNvSpPr/>
          <p:nvPr/>
        </p:nvSpPr>
        <p:spPr>
          <a:xfrm>
            <a:off x="780171" y="708472"/>
            <a:ext cx="674501" cy="635257"/>
          </a:xfrm>
          <a:custGeom>
            <a:rect b="b" l="l" r="r" t="t"/>
            <a:pathLst>
              <a:path extrusionOk="0" h="1222776" w="1298314">
                <a:moveTo>
                  <a:pt x="0" y="0"/>
                </a:moveTo>
                <a:lnTo>
                  <a:pt x="1298315" y="0"/>
                </a:lnTo>
                <a:lnTo>
                  <a:pt x="1298315" y="1222776"/>
                </a:lnTo>
                <a:lnTo>
                  <a:pt x="0" y="1222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20"/>
          <p:cNvSpPr txBox="1"/>
          <p:nvPr>
            <p:ph type="title"/>
          </p:nvPr>
        </p:nvSpPr>
        <p:spPr>
          <a:xfrm>
            <a:off x="1731760" y="46551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5000"/>
              <a:buFont typeface="PT Sans"/>
              <a:buNone/>
            </a:pPr>
            <a:r>
              <a:rPr lang="en-US"/>
              <a:t>Recursos claves</a:t>
            </a:r>
            <a:endParaRPr/>
          </a:p>
        </p:txBody>
      </p:sp>
      <p:sp>
        <p:nvSpPr>
          <p:cNvPr id="692" name="Google Shape;692;p20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20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4" name="Google Shape;694;p20"/>
          <p:cNvGrpSpPr/>
          <p:nvPr/>
        </p:nvGrpSpPr>
        <p:grpSpPr>
          <a:xfrm>
            <a:off x="654381" y="555237"/>
            <a:ext cx="916025" cy="916025"/>
            <a:chOff x="0" y="0"/>
            <a:chExt cx="812800" cy="812800"/>
          </a:xfrm>
        </p:grpSpPr>
        <p:sp>
          <p:nvSpPr>
            <p:cNvPr id="695" name="Google Shape;695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9F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7" name="Google Shape;697;p20"/>
          <p:cNvSpPr/>
          <p:nvPr/>
        </p:nvSpPr>
        <p:spPr>
          <a:xfrm>
            <a:off x="1328882" y="548640"/>
            <a:ext cx="251581" cy="251581"/>
          </a:xfrm>
          <a:prstGeom prst="ellipse">
            <a:avLst/>
          </a:prstGeom>
          <a:solidFill>
            <a:srgbClr val="0043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698" name="Google Shape;698;p20"/>
          <p:cNvSpPr/>
          <p:nvPr/>
        </p:nvSpPr>
        <p:spPr>
          <a:xfrm>
            <a:off x="780171" y="708472"/>
            <a:ext cx="674501" cy="635257"/>
          </a:xfrm>
          <a:custGeom>
            <a:rect b="b" l="l" r="r" t="t"/>
            <a:pathLst>
              <a:path extrusionOk="0" h="1222776" w="1298314">
                <a:moveTo>
                  <a:pt x="0" y="0"/>
                </a:moveTo>
                <a:lnTo>
                  <a:pt x="1298315" y="0"/>
                </a:lnTo>
                <a:lnTo>
                  <a:pt x="1298315" y="1222776"/>
                </a:lnTo>
                <a:lnTo>
                  <a:pt x="0" y="1222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20"/>
          <p:cNvSpPr/>
          <p:nvPr/>
        </p:nvSpPr>
        <p:spPr>
          <a:xfrm>
            <a:off x="5778026" y="1747244"/>
            <a:ext cx="3298739" cy="1299986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0"/>
          <p:cNvSpPr/>
          <p:nvPr/>
        </p:nvSpPr>
        <p:spPr>
          <a:xfrm>
            <a:off x="488850" y="3241213"/>
            <a:ext cx="5087197" cy="1299986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0"/>
          <p:cNvSpPr/>
          <p:nvPr/>
        </p:nvSpPr>
        <p:spPr>
          <a:xfrm>
            <a:off x="488850" y="4741456"/>
            <a:ext cx="5087197" cy="1299986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20"/>
          <p:cNvSpPr/>
          <p:nvPr/>
        </p:nvSpPr>
        <p:spPr>
          <a:xfrm>
            <a:off x="488850" y="1747244"/>
            <a:ext cx="5087197" cy="1299986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0"/>
          <p:cNvSpPr txBox="1"/>
          <p:nvPr/>
        </p:nvSpPr>
        <p:spPr>
          <a:xfrm>
            <a:off x="740259" y="2456444"/>
            <a:ext cx="454891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Ejemplo: Vendedor, contador, publicista</a:t>
            </a:r>
            <a:endParaRPr/>
          </a:p>
        </p:txBody>
      </p:sp>
      <p:sp>
        <p:nvSpPr>
          <p:cNvPr id="704" name="Google Shape;704;p20"/>
          <p:cNvSpPr txBox="1"/>
          <p:nvPr>
            <p:ph idx="1" type="body"/>
          </p:nvPr>
        </p:nvSpPr>
        <p:spPr>
          <a:xfrm>
            <a:off x="638023" y="1987493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200"/>
              <a:buNone/>
            </a:pPr>
            <a:r>
              <a:rPr b="1" lang="en-US" sz="2200"/>
              <a:t>Recursos humanos:</a:t>
            </a:r>
            <a:endParaRPr/>
          </a:p>
        </p:txBody>
      </p:sp>
      <p:sp>
        <p:nvSpPr>
          <p:cNvPr id="705" name="Google Shape;705;p20"/>
          <p:cNvSpPr txBox="1"/>
          <p:nvPr/>
        </p:nvSpPr>
        <p:spPr>
          <a:xfrm>
            <a:off x="740258" y="3893718"/>
            <a:ext cx="454891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Ejemplo: propietario, arriendo, maquinaria</a:t>
            </a:r>
            <a:endParaRPr/>
          </a:p>
        </p:txBody>
      </p:sp>
      <p:sp>
        <p:nvSpPr>
          <p:cNvPr id="706" name="Google Shape;706;p20"/>
          <p:cNvSpPr txBox="1"/>
          <p:nvPr/>
        </p:nvSpPr>
        <p:spPr>
          <a:xfrm>
            <a:off x="638023" y="3424767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Recursos físicos:</a:t>
            </a:r>
            <a:endParaRPr/>
          </a:p>
        </p:txBody>
      </p:sp>
      <p:sp>
        <p:nvSpPr>
          <p:cNvPr id="707" name="Google Shape;707;p20"/>
          <p:cNvSpPr txBox="1"/>
          <p:nvPr/>
        </p:nvSpPr>
        <p:spPr>
          <a:xfrm>
            <a:off x="740258" y="5391884"/>
            <a:ext cx="612670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Marca, patente, capacitaciones</a:t>
            </a:r>
            <a:endParaRPr/>
          </a:p>
        </p:txBody>
      </p:sp>
      <p:sp>
        <p:nvSpPr>
          <p:cNvPr id="708" name="Google Shape;708;p20"/>
          <p:cNvSpPr txBox="1"/>
          <p:nvPr/>
        </p:nvSpPr>
        <p:spPr>
          <a:xfrm>
            <a:off x="638023" y="4922933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Bienes intangibles / intelectuales:</a:t>
            </a:r>
            <a:endParaRPr/>
          </a:p>
        </p:txBody>
      </p:sp>
      <p:sp>
        <p:nvSpPr>
          <p:cNvPr id="709" name="Google Shape;709;p20"/>
          <p:cNvSpPr txBox="1"/>
          <p:nvPr/>
        </p:nvSpPr>
        <p:spPr>
          <a:xfrm>
            <a:off x="6029435" y="2304634"/>
            <a:ext cx="2536341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Utilidades para la reinversión. </a:t>
            </a:r>
            <a:endParaRPr/>
          </a:p>
        </p:txBody>
      </p:sp>
      <p:sp>
        <p:nvSpPr>
          <p:cNvPr id="710" name="Google Shape;710;p20"/>
          <p:cNvSpPr txBox="1"/>
          <p:nvPr/>
        </p:nvSpPr>
        <p:spPr>
          <a:xfrm>
            <a:off x="5927199" y="1835683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Recursos económicos</a:t>
            </a:r>
            <a:endParaRPr/>
          </a:p>
        </p:txBody>
      </p:sp>
      <p:sp>
        <p:nvSpPr>
          <p:cNvPr id="711" name="Google Shape;711;p20"/>
          <p:cNvSpPr/>
          <p:nvPr/>
        </p:nvSpPr>
        <p:spPr>
          <a:xfrm>
            <a:off x="5778026" y="3233144"/>
            <a:ext cx="3298739" cy="2808298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20"/>
          <p:cNvSpPr txBox="1"/>
          <p:nvPr/>
        </p:nvSpPr>
        <p:spPr>
          <a:xfrm>
            <a:off x="6029435" y="3790534"/>
            <a:ext cx="2536341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Etiqueta o packaging reutilizable</a:t>
            </a:r>
            <a:endParaRPr/>
          </a:p>
        </p:txBody>
      </p:sp>
      <p:sp>
        <p:nvSpPr>
          <p:cNvPr id="713" name="Google Shape;713;p20"/>
          <p:cNvSpPr txBox="1"/>
          <p:nvPr/>
        </p:nvSpPr>
        <p:spPr>
          <a:xfrm>
            <a:off x="5927199" y="3321583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Otros:</a:t>
            </a:r>
            <a:endParaRPr/>
          </a:p>
        </p:txBody>
      </p:sp>
      <p:sp>
        <p:nvSpPr>
          <p:cNvPr id="714" name="Google Shape;714;p20"/>
          <p:cNvSpPr txBox="1"/>
          <p:nvPr/>
        </p:nvSpPr>
        <p:spPr>
          <a:xfrm>
            <a:off x="6029435" y="4541648"/>
            <a:ext cx="253634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Agrupación</a:t>
            </a:r>
            <a:endParaRPr/>
          </a:p>
        </p:txBody>
      </p:sp>
      <p:sp>
        <p:nvSpPr>
          <p:cNvPr id="715" name="Google Shape;715;p20"/>
          <p:cNvSpPr/>
          <p:nvPr/>
        </p:nvSpPr>
        <p:spPr>
          <a:xfrm>
            <a:off x="8026476" y="3516182"/>
            <a:ext cx="3556092" cy="2799614"/>
          </a:xfrm>
          <a:custGeom>
            <a:rect b="b" l="l" r="r" t="t"/>
            <a:pathLst>
              <a:path extrusionOk="0" h="3304999" w="4198036">
                <a:moveTo>
                  <a:pt x="0" y="0"/>
                </a:moveTo>
                <a:lnTo>
                  <a:pt x="4198036" y="0"/>
                </a:lnTo>
                <a:lnTo>
                  <a:pt x="4198036" y="3304999"/>
                </a:lnTo>
                <a:lnTo>
                  <a:pt x="0" y="3304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1"/>
          <p:cNvSpPr txBox="1"/>
          <p:nvPr>
            <p:ph type="title"/>
          </p:nvPr>
        </p:nvSpPr>
        <p:spPr>
          <a:xfrm>
            <a:off x="1731760" y="46551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5000"/>
              <a:buFont typeface="PT Sans"/>
              <a:buNone/>
            </a:pPr>
            <a:r>
              <a:rPr lang="en-US"/>
              <a:t>Cadena de valor</a:t>
            </a:r>
            <a:endParaRPr/>
          </a:p>
        </p:txBody>
      </p:sp>
      <p:sp>
        <p:nvSpPr>
          <p:cNvPr id="721" name="Google Shape;721;p21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1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3" name="Google Shape;723;p21"/>
          <p:cNvGrpSpPr/>
          <p:nvPr/>
        </p:nvGrpSpPr>
        <p:grpSpPr>
          <a:xfrm>
            <a:off x="654381" y="555237"/>
            <a:ext cx="916025" cy="916025"/>
            <a:chOff x="0" y="0"/>
            <a:chExt cx="812800" cy="812800"/>
          </a:xfrm>
        </p:grpSpPr>
        <p:sp>
          <p:nvSpPr>
            <p:cNvPr id="724" name="Google Shape;724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9F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6" name="Google Shape;726;p21"/>
          <p:cNvSpPr/>
          <p:nvPr/>
        </p:nvSpPr>
        <p:spPr>
          <a:xfrm>
            <a:off x="1328882" y="548640"/>
            <a:ext cx="251581" cy="251581"/>
          </a:xfrm>
          <a:prstGeom prst="ellipse">
            <a:avLst/>
          </a:prstGeom>
          <a:solidFill>
            <a:srgbClr val="0043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</p:txBody>
      </p:sp>
      <p:sp>
        <p:nvSpPr>
          <p:cNvPr id="727" name="Google Shape;727;p21"/>
          <p:cNvSpPr txBox="1"/>
          <p:nvPr/>
        </p:nvSpPr>
        <p:spPr>
          <a:xfrm>
            <a:off x="740258" y="4137235"/>
            <a:ext cx="6371742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Tener en cuenta los socios clave para </a:t>
            </a:r>
            <a:r>
              <a:rPr b="1" lang="en-US" sz="22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establecer contactos y alianzas.</a:t>
            </a:r>
            <a:br>
              <a:rPr b="1" lang="en-US" sz="22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</a:br>
            <a:endParaRPr b="1" sz="22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28" name="Google Shape;728;p21"/>
          <p:cNvSpPr/>
          <p:nvPr/>
        </p:nvSpPr>
        <p:spPr>
          <a:xfrm>
            <a:off x="545925" y="1586692"/>
            <a:ext cx="8479542" cy="1495168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21"/>
          <p:cNvSpPr txBox="1"/>
          <p:nvPr/>
        </p:nvSpPr>
        <p:spPr>
          <a:xfrm>
            <a:off x="390723" y="1758110"/>
            <a:ext cx="8136057" cy="14686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6233" lvl="1" marL="71246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¿Cuáles son las alianzas realizadas o a realizar para mejorar la satisfacción de mis clientes?</a:t>
            </a:r>
            <a:endParaRPr/>
          </a:p>
          <a:p>
            <a:pPr indent="-216533" lvl="1" marL="71246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30" name="Google Shape;730;p21"/>
          <p:cNvSpPr txBox="1"/>
          <p:nvPr>
            <p:ph idx="1" type="body"/>
          </p:nvPr>
        </p:nvSpPr>
        <p:spPr>
          <a:xfrm>
            <a:off x="638023" y="3578231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200"/>
              <a:buNone/>
            </a:pPr>
            <a:r>
              <a:rPr b="1" lang="en-US" sz="2200"/>
              <a:t>Objetivo:</a:t>
            </a:r>
            <a:endParaRPr/>
          </a:p>
        </p:txBody>
      </p:sp>
      <p:sp>
        <p:nvSpPr>
          <p:cNvPr id="731" name="Google Shape;731;p21"/>
          <p:cNvSpPr/>
          <p:nvPr/>
        </p:nvSpPr>
        <p:spPr>
          <a:xfrm>
            <a:off x="749675" y="769931"/>
            <a:ext cx="744270" cy="744270"/>
          </a:xfrm>
          <a:custGeom>
            <a:rect b="b" l="l" r="r" t="t"/>
            <a:pathLst>
              <a:path extrusionOk="0" h="1275950" w="1275950">
                <a:moveTo>
                  <a:pt x="0" y="0"/>
                </a:moveTo>
                <a:lnTo>
                  <a:pt x="1275951" y="0"/>
                </a:lnTo>
                <a:lnTo>
                  <a:pt x="1275951" y="1275950"/>
                </a:lnTo>
                <a:lnTo>
                  <a:pt x="0" y="1275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2"/>
          <p:cNvSpPr txBox="1"/>
          <p:nvPr>
            <p:ph type="title"/>
          </p:nvPr>
        </p:nvSpPr>
        <p:spPr>
          <a:xfrm>
            <a:off x="1731760" y="46551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5000"/>
              <a:buFont typeface="PT Sans"/>
              <a:buNone/>
            </a:pPr>
            <a:r>
              <a:rPr lang="en-US"/>
              <a:t>Alianzas clave</a:t>
            </a:r>
            <a:endParaRPr/>
          </a:p>
        </p:txBody>
      </p:sp>
      <p:sp>
        <p:nvSpPr>
          <p:cNvPr id="737" name="Google Shape;737;p22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22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9" name="Google Shape;739;p22"/>
          <p:cNvGrpSpPr/>
          <p:nvPr/>
        </p:nvGrpSpPr>
        <p:grpSpPr>
          <a:xfrm>
            <a:off x="654381" y="555237"/>
            <a:ext cx="916025" cy="916025"/>
            <a:chOff x="0" y="0"/>
            <a:chExt cx="812800" cy="812800"/>
          </a:xfrm>
        </p:grpSpPr>
        <p:sp>
          <p:nvSpPr>
            <p:cNvPr id="740" name="Google Shape;740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9F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2" name="Google Shape;742;p22"/>
          <p:cNvSpPr/>
          <p:nvPr/>
        </p:nvSpPr>
        <p:spPr>
          <a:xfrm>
            <a:off x="1328882" y="548640"/>
            <a:ext cx="251581" cy="251581"/>
          </a:xfrm>
          <a:prstGeom prst="ellipse">
            <a:avLst/>
          </a:prstGeom>
          <a:solidFill>
            <a:srgbClr val="0043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</p:txBody>
      </p:sp>
      <p:sp>
        <p:nvSpPr>
          <p:cNvPr id="743" name="Google Shape;743;p22"/>
          <p:cNvSpPr/>
          <p:nvPr/>
        </p:nvSpPr>
        <p:spPr>
          <a:xfrm>
            <a:off x="749675" y="769931"/>
            <a:ext cx="744270" cy="744270"/>
          </a:xfrm>
          <a:custGeom>
            <a:rect b="b" l="l" r="r" t="t"/>
            <a:pathLst>
              <a:path extrusionOk="0" h="1275950" w="1275950">
                <a:moveTo>
                  <a:pt x="0" y="0"/>
                </a:moveTo>
                <a:lnTo>
                  <a:pt x="1275951" y="0"/>
                </a:lnTo>
                <a:lnTo>
                  <a:pt x="1275951" y="1275950"/>
                </a:lnTo>
                <a:lnTo>
                  <a:pt x="0" y="1275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22"/>
          <p:cNvSpPr txBox="1"/>
          <p:nvPr/>
        </p:nvSpPr>
        <p:spPr>
          <a:xfrm>
            <a:off x="638023" y="1657534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Socios clave:</a:t>
            </a:r>
            <a:endParaRPr/>
          </a:p>
        </p:txBody>
      </p:sp>
      <p:sp>
        <p:nvSpPr>
          <p:cNvPr id="745" name="Google Shape;745;p22"/>
          <p:cNvSpPr/>
          <p:nvPr/>
        </p:nvSpPr>
        <p:spPr>
          <a:xfrm>
            <a:off x="738161" y="2268748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22"/>
          <p:cNvSpPr txBox="1"/>
          <p:nvPr/>
        </p:nvSpPr>
        <p:spPr>
          <a:xfrm>
            <a:off x="1122631" y="2216538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Proveedores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47" name="Google Shape;747;p22"/>
          <p:cNvSpPr/>
          <p:nvPr/>
        </p:nvSpPr>
        <p:spPr>
          <a:xfrm>
            <a:off x="683160" y="2242642"/>
            <a:ext cx="436034" cy="436034"/>
          </a:xfrm>
          <a:prstGeom prst="ellipse">
            <a:avLst/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1</a:t>
            </a:r>
            <a:endParaRPr/>
          </a:p>
        </p:txBody>
      </p:sp>
      <p:sp>
        <p:nvSpPr>
          <p:cNvPr id="748" name="Google Shape;748;p22"/>
          <p:cNvSpPr/>
          <p:nvPr/>
        </p:nvSpPr>
        <p:spPr>
          <a:xfrm>
            <a:off x="738161" y="2811214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22"/>
          <p:cNvSpPr txBox="1"/>
          <p:nvPr/>
        </p:nvSpPr>
        <p:spPr>
          <a:xfrm>
            <a:off x="1122631" y="2759004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Intermediarios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50" name="Google Shape;750;p22"/>
          <p:cNvSpPr/>
          <p:nvPr/>
        </p:nvSpPr>
        <p:spPr>
          <a:xfrm>
            <a:off x="683160" y="2785108"/>
            <a:ext cx="436034" cy="436034"/>
          </a:xfrm>
          <a:prstGeom prst="ellipse">
            <a:avLst/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2</a:t>
            </a:r>
            <a:endParaRPr/>
          </a:p>
        </p:txBody>
      </p:sp>
      <p:sp>
        <p:nvSpPr>
          <p:cNvPr id="751" name="Google Shape;751;p22"/>
          <p:cNvSpPr/>
          <p:nvPr/>
        </p:nvSpPr>
        <p:spPr>
          <a:xfrm>
            <a:off x="738161" y="3399911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22"/>
          <p:cNvSpPr txBox="1"/>
          <p:nvPr/>
        </p:nvSpPr>
        <p:spPr>
          <a:xfrm>
            <a:off x="1122631" y="3347701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Alianzas estratégicas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53" name="Google Shape;753;p22"/>
          <p:cNvSpPr/>
          <p:nvPr/>
        </p:nvSpPr>
        <p:spPr>
          <a:xfrm>
            <a:off x="683160" y="3373805"/>
            <a:ext cx="436034" cy="436034"/>
          </a:xfrm>
          <a:prstGeom prst="ellipse">
            <a:avLst/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3</a:t>
            </a:r>
            <a:endParaRPr/>
          </a:p>
        </p:txBody>
      </p:sp>
      <p:sp>
        <p:nvSpPr>
          <p:cNvPr id="754" name="Google Shape;754;p22"/>
          <p:cNvSpPr/>
          <p:nvPr/>
        </p:nvSpPr>
        <p:spPr>
          <a:xfrm>
            <a:off x="738161" y="4022545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22"/>
          <p:cNvSpPr txBox="1"/>
          <p:nvPr/>
        </p:nvSpPr>
        <p:spPr>
          <a:xfrm>
            <a:off x="1122631" y="3970335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Servicios públicos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56" name="Google Shape;756;p22"/>
          <p:cNvSpPr/>
          <p:nvPr/>
        </p:nvSpPr>
        <p:spPr>
          <a:xfrm>
            <a:off x="683160" y="3996439"/>
            <a:ext cx="436034" cy="436034"/>
          </a:xfrm>
          <a:prstGeom prst="ellipse">
            <a:avLst/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4</a:t>
            </a:r>
            <a:endParaRPr/>
          </a:p>
        </p:txBody>
      </p:sp>
      <p:sp>
        <p:nvSpPr>
          <p:cNvPr id="757" name="Google Shape;757;p22"/>
          <p:cNvSpPr/>
          <p:nvPr/>
        </p:nvSpPr>
        <p:spPr>
          <a:xfrm>
            <a:off x="738161" y="5336300"/>
            <a:ext cx="4137289" cy="383823"/>
          </a:xfrm>
          <a:prstGeom prst="roundRect">
            <a:avLst>
              <a:gd fmla="val 16667" name="adj"/>
            </a:avLst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22"/>
          <p:cNvSpPr txBox="1"/>
          <p:nvPr/>
        </p:nvSpPr>
        <p:spPr>
          <a:xfrm>
            <a:off x="1122631" y="5284090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Instituciones privadas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59" name="Google Shape;759;p22"/>
          <p:cNvSpPr/>
          <p:nvPr/>
        </p:nvSpPr>
        <p:spPr>
          <a:xfrm>
            <a:off x="683160" y="5310194"/>
            <a:ext cx="436034" cy="436034"/>
          </a:xfrm>
          <a:prstGeom prst="ellipse">
            <a:avLst/>
          </a:prstGeom>
          <a:solidFill>
            <a:srgbClr val="159FE3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3</a:t>
            </a:r>
            <a:endParaRPr/>
          </a:p>
        </p:txBody>
      </p:sp>
      <p:sp>
        <p:nvSpPr>
          <p:cNvPr id="760" name="Google Shape;760;p22"/>
          <p:cNvSpPr/>
          <p:nvPr/>
        </p:nvSpPr>
        <p:spPr>
          <a:xfrm>
            <a:off x="5853553" y="1657534"/>
            <a:ext cx="4685590" cy="4114800"/>
          </a:xfrm>
          <a:custGeom>
            <a:rect b="b" l="l" r="r" t="t"/>
            <a:pathLst>
              <a:path extrusionOk="0" h="4114800" w="4685590">
                <a:moveTo>
                  <a:pt x="0" y="0"/>
                </a:moveTo>
                <a:lnTo>
                  <a:pt x="4685590" y="0"/>
                </a:lnTo>
                <a:lnTo>
                  <a:pt x="46855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3f4550d8eb_0_40"/>
          <p:cNvSpPr/>
          <p:nvPr/>
        </p:nvSpPr>
        <p:spPr>
          <a:xfrm>
            <a:off x="764288" y="976788"/>
            <a:ext cx="2523600" cy="10101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9" name="Google Shape;119;g33f4550d8eb_0_40"/>
          <p:cNvSpPr txBox="1"/>
          <p:nvPr>
            <p:ph idx="4294967295" type="body"/>
          </p:nvPr>
        </p:nvSpPr>
        <p:spPr>
          <a:xfrm>
            <a:off x="4086637" y="2560126"/>
            <a:ext cx="67734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Fondo de Fortalecimiento de las Organizaciones de Interés Público: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t/>
            </a:r>
            <a:endParaRPr b="1" sz="2500"/>
          </a:p>
        </p:txBody>
      </p:sp>
      <p:sp>
        <p:nvSpPr>
          <p:cNvPr id="120" name="Google Shape;120;g33f4550d8eb_0_40"/>
          <p:cNvSpPr txBox="1"/>
          <p:nvPr>
            <p:ph idx="4294967295" type="title"/>
          </p:nvPr>
        </p:nvSpPr>
        <p:spPr>
          <a:xfrm>
            <a:off x="4061261" y="990877"/>
            <a:ext cx="10653600" cy="113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ct val="100000"/>
              <a:buFont typeface="PT Sans"/>
              <a:buNone/>
            </a:pPr>
            <a:r>
              <a:rPr lang="en-US"/>
              <a:t>Programas de </a:t>
            </a:r>
            <a:br>
              <a:rPr lang="en-US"/>
            </a:br>
            <a:r>
              <a:rPr lang="en-US"/>
              <a:t>Financiamiento</a:t>
            </a:r>
            <a:endParaRPr/>
          </a:p>
        </p:txBody>
      </p:sp>
      <p:sp>
        <p:nvSpPr>
          <p:cNvPr id="121" name="Google Shape;121;g33f4550d8eb_0_40"/>
          <p:cNvSpPr txBox="1"/>
          <p:nvPr/>
        </p:nvSpPr>
        <p:spPr>
          <a:xfrm>
            <a:off x="4095918" y="3677110"/>
            <a:ext cx="72696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El objetivo del FFOIP, es el de </a:t>
            </a:r>
            <a:r>
              <a:rPr b="1"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fortalecer a las organizaciones de interés público</a:t>
            </a:r>
            <a:r>
              <a:rPr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 cuya finalidad sea la </a:t>
            </a:r>
            <a:r>
              <a:rPr b="1"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promoción del interés general </a:t>
            </a:r>
            <a:r>
              <a:rPr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en materia de derechos de la ciudadanía, asistencia social, educación, salud, medio ambiente, o cualquiera otra de bien común, en especial las que recurren al voluntariado.     </a:t>
            </a:r>
            <a:endParaRPr/>
          </a:p>
        </p:txBody>
      </p:sp>
      <p:sp>
        <p:nvSpPr>
          <p:cNvPr id="122" name="Google Shape;122;g33f4550d8eb_0_40"/>
          <p:cNvSpPr txBox="1"/>
          <p:nvPr>
            <p:ph idx="4294967295" type="body"/>
          </p:nvPr>
        </p:nvSpPr>
        <p:spPr>
          <a:xfrm>
            <a:off x="638026" y="299500"/>
            <a:ext cx="102105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Cómo usar la tipografía en la presentación: PT SANS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t/>
            </a:r>
            <a:endParaRPr b="1" sz="2500"/>
          </a:p>
        </p:txBody>
      </p:sp>
      <p:cxnSp>
        <p:nvCxnSpPr>
          <p:cNvPr id="123" name="Google Shape;123;g33f4550d8eb_0_40"/>
          <p:cNvCxnSpPr/>
          <p:nvPr/>
        </p:nvCxnSpPr>
        <p:spPr>
          <a:xfrm>
            <a:off x="3918663" y="1052738"/>
            <a:ext cx="0" cy="101010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4" name="Google Shape;124;g33f4550d8eb_0_40"/>
          <p:cNvCxnSpPr/>
          <p:nvPr/>
        </p:nvCxnSpPr>
        <p:spPr>
          <a:xfrm>
            <a:off x="3918663" y="2648463"/>
            <a:ext cx="0" cy="78750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5" name="Google Shape;125;g33f4550d8eb_0_40"/>
          <p:cNvCxnSpPr/>
          <p:nvPr/>
        </p:nvCxnSpPr>
        <p:spPr>
          <a:xfrm>
            <a:off x="3918663" y="3737038"/>
            <a:ext cx="0" cy="237060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6" name="Google Shape;126;g33f4550d8eb_0_40"/>
          <p:cNvCxnSpPr/>
          <p:nvPr/>
        </p:nvCxnSpPr>
        <p:spPr>
          <a:xfrm rot="10800000">
            <a:off x="3287763" y="1557788"/>
            <a:ext cx="630900" cy="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7" name="Google Shape;127;g33f4550d8eb_0_40"/>
          <p:cNvSpPr txBox="1"/>
          <p:nvPr>
            <p:ph idx="4294967295" type="body"/>
          </p:nvPr>
        </p:nvSpPr>
        <p:spPr>
          <a:xfrm>
            <a:off x="1049063" y="1067088"/>
            <a:ext cx="2096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Para los títulos: 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Tamaño 45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Bold o negrita 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Color: Verde </a:t>
            </a:r>
            <a:r>
              <a:rPr lang="en-US" sz="1000">
                <a:solidFill>
                  <a:schemeClr val="dk1"/>
                </a:solidFill>
              </a:rPr>
              <a:t>#004377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28" name="Google Shape;128;g33f4550d8eb_0_40"/>
          <p:cNvSpPr/>
          <p:nvPr/>
        </p:nvSpPr>
        <p:spPr>
          <a:xfrm>
            <a:off x="764288" y="2556288"/>
            <a:ext cx="2523600" cy="9717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29" name="Google Shape;129;g33f4550d8eb_0_40"/>
          <p:cNvCxnSpPr/>
          <p:nvPr/>
        </p:nvCxnSpPr>
        <p:spPr>
          <a:xfrm rot="10800000">
            <a:off x="3287763" y="3042138"/>
            <a:ext cx="630900" cy="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0" name="Google Shape;130;g33f4550d8eb_0_40"/>
          <p:cNvSpPr txBox="1"/>
          <p:nvPr>
            <p:ph idx="4294967295" type="body"/>
          </p:nvPr>
        </p:nvSpPr>
        <p:spPr>
          <a:xfrm>
            <a:off x="1049063" y="2648463"/>
            <a:ext cx="2096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Para los subtítulos: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Tamaño 25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Bold o negrita 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Color: Azul #004377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31" name="Google Shape;131;g33f4550d8eb_0_40"/>
          <p:cNvSpPr/>
          <p:nvPr/>
        </p:nvSpPr>
        <p:spPr>
          <a:xfrm>
            <a:off x="764288" y="4097388"/>
            <a:ext cx="2523600" cy="15411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32" name="Google Shape;132;g33f4550d8eb_0_40"/>
          <p:cNvCxnSpPr/>
          <p:nvPr/>
        </p:nvCxnSpPr>
        <p:spPr>
          <a:xfrm rot="10800000">
            <a:off x="3287763" y="4863088"/>
            <a:ext cx="630900" cy="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3" name="Google Shape;133;g33f4550d8eb_0_40"/>
          <p:cNvSpPr txBox="1"/>
          <p:nvPr>
            <p:ph idx="4294967295" type="body"/>
          </p:nvPr>
        </p:nvSpPr>
        <p:spPr>
          <a:xfrm>
            <a:off x="1049063" y="4229838"/>
            <a:ext cx="2096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Para el texto: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Tamaño 18-23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Regular para información general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Bold para destacar información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Color: Azul #004377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23"/>
          <p:cNvSpPr txBox="1"/>
          <p:nvPr>
            <p:ph type="title"/>
          </p:nvPr>
        </p:nvSpPr>
        <p:spPr>
          <a:xfrm>
            <a:off x="1731760" y="46551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5000"/>
              <a:buFont typeface="PT Sans"/>
              <a:buNone/>
            </a:pPr>
            <a:r>
              <a:rPr lang="en-US"/>
              <a:t>Estructura de costos</a:t>
            </a:r>
            <a:endParaRPr/>
          </a:p>
        </p:txBody>
      </p:sp>
      <p:sp>
        <p:nvSpPr>
          <p:cNvPr id="767" name="Google Shape;767;p23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23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9" name="Google Shape;769;p23"/>
          <p:cNvGrpSpPr/>
          <p:nvPr/>
        </p:nvGrpSpPr>
        <p:grpSpPr>
          <a:xfrm>
            <a:off x="654381" y="555237"/>
            <a:ext cx="916025" cy="916025"/>
            <a:chOff x="0" y="0"/>
            <a:chExt cx="812800" cy="812800"/>
          </a:xfrm>
        </p:grpSpPr>
        <p:sp>
          <p:nvSpPr>
            <p:cNvPr id="770" name="Google Shape;770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9F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2" name="Google Shape;772;p23"/>
          <p:cNvSpPr/>
          <p:nvPr/>
        </p:nvSpPr>
        <p:spPr>
          <a:xfrm>
            <a:off x="1328882" y="548640"/>
            <a:ext cx="251581" cy="251581"/>
          </a:xfrm>
          <a:prstGeom prst="ellipse">
            <a:avLst/>
          </a:prstGeom>
          <a:solidFill>
            <a:srgbClr val="0043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</p:txBody>
      </p:sp>
      <p:sp>
        <p:nvSpPr>
          <p:cNvPr id="773" name="Google Shape;773;p23"/>
          <p:cNvSpPr txBox="1"/>
          <p:nvPr/>
        </p:nvSpPr>
        <p:spPr>
          <a:xfrm>
            <a:off x="740258" y="4137235"/>
            <a:ext cx="8115633" cy="13542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El/la postulante </a:t>
            </a:r>
            <a:r>
              <a:rPr b="1" lang="en-US" sz="22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describe la estructura de costos de su proyecto </a:t>
            </a:r>
            <a:r>
              <a:rPr lang="en-US" sz="22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de negocio, </a:t>
            </a:r>
            <a:r>
              <a:rPr b="1" lang="en-US" sz="22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identificando costos fijos y costos variables </a:t>
            </a:r>
            <a:r>
              <a:rPr lang="en-US" sz="22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de cada elemento y acción clave identificados previamente.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74" name="Google Shape;774;p23"/>
          <p:cNvSpPr/>
          <p:nvPr/>
        </p:nvSpPr>
        <p:spPr>
          <a:xfrm>
            <a:off x="545925" y="1586692"/>
            <a:ext cx="8479542" cy="1495168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23"/>
          <p:cNvSpPr txBox="1"/>
          <p:nvPr/>
        </p:nvSpPr>
        <p:spPr>
          <a:xfrm>
            <a:off x="390723" y="1758110"/>
            <a:ext cx="8136057" cy="960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6233" lvl="1" marL="71246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200"/>
              <a:buFont typeface="Arial"/>
              <a:buChar char="•"/>
            </a:pPr>
            <a:r>
              <a:rPr b="0" i="0" lang="en-US" sz="22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¿Cuáles son los costos (fijos y variables) para el funcionamiento de los elementos y acciones clave definidos?</a:t>
            </a:r>
            <a:endParaRPr/>
          </a:p>
        </p:txBody>
      </p:sp>
      <p:sp>
        <p:nvSpPr>
          <p:cNvPr id="776" name="Google Shape;776;p23"/>
          <p:cNvSpPr txBox="1"/>
          <p:nvPr>
            <p:ph idx="1" type="body"/>
          </p:nvPr>
        </p:nvSpPr>
        <p:spPr>
          <a:xfrm>
            <a:off x="638023" y="3578231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200"/>
              <a:buNone/>
            </a:pPr>
            <a:r>
              <a:rPr b="1" lang="en-US" sz="2200"/>
              <a:t>Objetivo:</a:t>
            </a:r>
            <a:endParaRPr/>
          </a:p>
        </p:txBody>
      </p:sp>
      <p:sp>
        <p:nvSpPr>
          <p:cNvPr id="777" name="Google Shape;777;p23"/>
          <p:cNvSpPr/>
          <p:nvPr/>
        </p:nvSpPr>
        <p:spPr>
          <a:xfrm>
            <a:off x="763840" y="733125"/>
            <a:ext cx="697105" cy="583033"/>
          </a:xfrm>
          <a:custGeom>
            <a:rect b="b" l="l" r="r" t="t"/>
            <a:pathLst>
              <a:path extrusionOk="0" h="1178201" w="1408719">
                <a:moveTo>
                  <a:pt x="0" y="0"/>
                </a:moveTo>
                <a:lnTo>
                  <a:pt x="1408719" y="0"/>
                </a:lnTo>
                <a:lnTo>
                  <a:pt x="1408719" y="1178201"/>
                </a:lnTo>
                <a:lnTo>
                  <a:pt x="0" y="1178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24"/>
          <p:cNvSpPr txBox="1"/>
          <p:nvPr>
            <p:ph type="title"/>
          </p:nvPr>
        </p:nvSpPr>
        <p:spPr>
          <a:xfrm>
            <a:off x="1731760" y="46551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5000"/>
              <a:buFont typeface="PT Sans"/>
              <a:buNone/>
            </a:pPr>
            <a:r>
              <a:rPr lang="en-US"/>
              <a:t>Estructura de costos</a:t>
            </a:r>
            <a:endParaRPr/>
          </a:p>
        </p:txBody>
      </p:sp>
      <p:sp>
        <p:nvSpPr>
          <p:cNvPr id="783" name="Google Shape;783;p24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24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5" name="Google Shape;785;p24"/>
          <p:cNvGrpSpPr/>
          <p:nvPr/>
        </p:nvGrpSpPr>
        <p:grpSpPr>
          <a:xfrm>
            <a:off x="654381" y="555237"/>
            <a:ext cx="916025" cy="916025"/>
            <a:chOff x="0" y="0"/>
            <a:chExt cx="812800" cy="812800"/>
          </a:xfrm>
        </p:grpSpPr>
        <p:sp>
          <p:nvSpPr>
            <p:cNvPr id="786" name="Google Shape;786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9F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5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8" name="Google Shape;788;p24"/>
          <p:cNvSpPr/>
          <p:nvPr/>
        </p:nvSpPr>
        <p:spPr>
          <a:xfrm>
            <a:off x="1328882" y="548640"/>
            <a:ext cx="251581" cy="251581"/>
          </a:xfrm>
          <a:prstGeom prst="ellipse">
            <a:avLst/>
          </a:prstGeom>
          <a:solidFill>
            <a:srgbClr val="0043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</p:txBody>
      </p:sp>
      <p:sp>
        <p:nvSpPr>
          <p:cNvPr id="789" name="Google Shape;789;p24"/>
          <p:cNvSpPr/>
          <p:nvPr/>
        </p:nvSpPr>
        <p:spPr>
          <a:xfrm>
            <a:off x="763840" y="733125"/>
            <a:ext cx="697105" cy="583033"/>
          </a:xfrm>
          <a:custGeom>
            <a:rect b="b" l="l" r="r" t="t"/>
            <a:pathLst>
              <a:path extrusionOk="0" h="1178201" w="1408719">
                <a:moveTo>
                  <a:pt x="0" y="0"/>
                </a:moveTo>
                <a:lnTo>
                  <a:pt x="1408719" y="0"/>
                </a:lnTo>
                <a:lnTo>
                  <a:pt x="1408719" y="1178201"/>
                </a:lnTo>
                <a:lnTo>
                  <a:pt x="0" y="1178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24"/>
          <p:cNvSpPr/>
          <p:nvPr/>
        </p:nvSpPr>
        <p:spPr>
          <a:xfrm>
            <a:off x="545925" y="1797394"/>
            <a:ext cx="8309965" cy="1720877"/>
          </a:xfrm>
          <a:custGeom>
            <a:rect b="b" l="l" r="r" t="t"/>
            <a:pathLst>
              <a:path extrusionOk="0" h="1691103" w="898949">
                <a:moveTo>
                  <a:pt x="35251" y="0"/>
                </a:moveTo>
                <a:lnTo>
                  <a:pt x="863698" y="0"/>
                </a:lnTo>
                <a:cubicBezTo>
                  <a:pt x="873047" y="0"/>
                  <a:pt x="882013" y="3714"/>
                  <a:pt x="888624" y="10325"/>
                </a:cubicBezTo>
                <a:cubicBezTo>
                  <a:pt x="895235" y="16936"/>
                  <a:pt x="898949" y="25902"/>
                  <a:pt x="898949" y="35251"/>
                </a:cubicBezTo>
                <a:lnTo>
                  <a:pt x="898949" y="1655852"/>
                </a:lnTo>
                <a:cubicBezTo>
                  <a:pt x="898949" y="1665201"/>
                  <a:pt x="895235" y="1674167"/>
                  <a:pt x="888624" y="1680778"/>
                </a:cubicBezTo>
                <a:cubicBezTo>
                  <a:pt x="882013" y="1687389"/>
                  <a:pt x="873047" y="1691103"/>
                  <a:pt x="863698" y="1691103"/>
                </a:cubicBezTo>
                <a:lnTo>
                  <a:pt x="35251" y="1691103"/>
                </a:lnTo>
                <a:cubicBezTo>
                  <a:pt x="25902" y="1691103"/>
                  <a:pt x="16936" y="1687389"/>
                  <a:pt x="10325" y="1680778"/>
                </a:cubicBezTo>
                <a:cubicBezTo>
                  <a:pt x="3714" y="1674167"/>
                  <a:pt x="0" y="1665201"/>
                  <a:pt x="0" y="1655852"/>
                </a:cubicBezTo>
                <a:lnTo>
                  <a:pt x="0" y="35251"/>
                </a:lnTo>
                <a:cubicBezTo>
                  <a:pt x="0" y="25902"/>
                  <a:pt x="3714" y="16936"/>
                  <a:pt x="10325" y="10325"/>
                </a:cubicBezTo>
                <a:cubicBezTo>
                  <a:pt x="16936" y="3714"/>
                  <a:pt x="25902" y="0"/>
                  <a:pt x="35251" y="0"/>
                </a:cubicBez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24"/>
          <p:cNvSpPr txBox="1"/>
          <p:nvPr/>
        </p:nvSpPr>
        <p:spPr>
          <a:xfrm>
            <a:off x="740259" y="2384237"/>
            <a:ext cx="7836182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Marcar las estructuras de costos para saber el precio que tendrá que pagar el cliente al momento de comprar el bien o servicio que ofrecerá la idea de negocio.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92" name="Google Shape;792;p24"/>
          <p:cNvSpPr txBox="1"/>
          <p:nvPr/>
        </p:nvSpPr>
        <p:spPr>
          <a:xfrm>
            <a:off x="638023" y="1825233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200"/>
              <a:buFont typeface="Arial"/>
              <a:buNone/>
            </a:pPr>
            <a:r>
              <a:rPr b="1" lang="en-US" sz="22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Tarea:</a:t>
            </a:r>
            <a:endParaRPr/>
          </a:p>
        </p:txBody>
      </p:sp>
      <p:sp>
        <p:nvSpPr>
          <p:cNvPr id="793" name="Google Shape;793;p24"/>
          <p:cNvSpPr/>
          <p:nvPr/>
        </p:nvSpPr>
        <p:spPr>
          <a:xfrm>
            <a:off x="3568487" y="3346675"/>
            <a:ext cx="3776174" cy="2725710"/>
          </a:xfrm>
          <a:custGeom>
            <a:rect b="b" l="l" r="r" t="t"/>
            <a:pathLst>
              <a:path extrusionOk="0" h="3062427" w="4242658">
                <a:moveTo>
                  <a:pt x="0" y="0"/>
                </a:moveTo>
                <a:lnTo>
                  <a:pt x="4242657" y="0"/>
                </a:lnTo>
                <a:lnTo>
                  <a:pt x="4242657" y="3062427"/>
                </a:lnTo>
                <a:lnTo>
                  <a:pt x="0" y="3062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peech con relleno sólido" id="794" name="Google Shape;794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24108" y="3546110"/>
            <a:ext cx="3767761" cy="2274070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24"/>
          <p:cNvSpPr txBox="1"/>
          <p:nvPr/>
        </p:nvSpPr>
        <p:spPr>
          <a:xfrm>
            <a:off x="690742" y="4157155"/>
            <a:ext cx="2622059" cy="468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</a:pPr>
            <a:r>
              <a:rPr b="1" lang="en-US" sz="25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Costos fijos</a:t>
            </a:r>
            <a:endParaRPr b="1" sz="25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Font typeface="Arial"/>
              <a:buNone/>
            </a:pPr>
            <a:r>
              <a:t/>
            </a:r>
            <a:endParaRPr b="1" sz="25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descr="Speech con relleno sólido" id="796" name="Google Shape;796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6940929" y="2900280"/>
            <a:ext cx="3475496" cy="2274070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24"/>
          <p:cNvSpPr txBox="1"/>
          <p:nvPr/>
        </p:nvSpPr>
        <p:spPr>
          <a:xfrm>
            <a:off x="7568661" y="3511325"/>
            <a:ext cx="2622059" cy="4685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</a:pPr>
            <a:r>
              <a:rPr b="1" lang="en-US" sz="25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Costos variables</a:t>
            </a:r>
            <a:endParaRPr b="1" sz="25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Font typeface="Arial"/>
              <a:buNone/>
            </a:pPr>
            <a:r>
              <a:t/>
            </a:r>
            <a:endParaRPr b="1" sz="25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25"/>
          <p:cNvSpPr txBox="1"/>
          <p:nvPr>
            <p:ph type="title"/>
          </p:nvPr>
        </p:nvSpPr>
        <p:spPr>
          <a:xfrm>
            <a:off x="603381" y="2955752"/>
            <a:ext cx="4415186" cy="1627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4800"/>
              <a:buFont typeface="PT Sans"/>
              <a:buNone/>
            </a:pPr>
            <a:r>
              <a:rPr lang="en-US" sz="4800"/>
              <a:t>Metricas de impacto</a:t>
            </a:r>
            <a:endParaRPr/>
          </a:p>
        </p:txBody>
      </p:sp>
      <p:sp>
        <p:nvSpPr>
          <p:cNvPr id="804" name="Google Shape;804;p25"/>
          <p:cNvSpPr txBox="1"/>
          <p:nvPr>
            <p:ph idx="1" type="body"/>
          </p:nvPr>
        </p:nvSpPr>
        <p:spPr>
          <a:xfrm>
            <a:off x="603380" y="4287925"/>
            <a:ext cx="4415186" cy="5908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Ambientales y/o sociales</a:t>
            </a:r>
            <a:endParaRPr/>
          </a:p>
        </p:txBody>
      </p:sp>
      <p:sp>
        <p:nvSpPr>
          <p:cNvPr id="805" name="Google Shape;805;p25"/>
          <p:cNvSpPr txBox="1"/>
          <p:nvPr/>
        </p:nvSpPr>
        <p:spPr>
          <a:xfrm>
            <a:off x="5890101" y="2064335"/>
            <a:ext cx="5429422" cy="3686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1" marL="45328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500 personas impactadas</a:t>
            </a:r>
            <a:br>
              <a:rPr b="0" i="0" lang="en-US" sz="40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</a:br>
            <a:endParaRPr b="0" i="0" sz="4000" u="none" cap="none" strike="noStrik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1" marL="45328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Lograr aumentar la tasa de reciclaje de la comuna</a:t>
            </a:r>
            <a:endParaRPr b="0" i="0" sz="2200" u="none" cap="none" strike="noStrik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grpSp>
        <p:nvGrpSpPr>
          <p:cNvPr id="806" name="Google Shape;806;p25"/>
          <p:cNvGrpSpPr/>
          <p:nvPr/>
        </p:nvGrpSpPr>
        <p:grpSpPr>
          <a:xfrm>
            <a:off x="715678" y="1493419"/>
            <a:ext cx="1141832" cy="1141832"/>
            <a:chOff x="459005" y="140069"/>
            <a:chExt cx="1819910" cy="1819910"/>
          </a:xfrm>
        </p:grpSpPr>
        <p:grpSp>
          <p:nvGrpSpPr>
            <p:cNvPr id="807" name="Google Shape;807;p25"/>
            <p:cNvGrpSpPr/>
            <p:nvPr/>
          </p:nvGrpSpPr>
          <p:grpSpPr>
            <a:xfrm>
              <a:off x="459005" y="140069"/>
              <a:ext cx="1819910" cy="1819910"/>
              <a:chOff x="0" y="0"/>
              <a:chExt cx="812800" cy="812800"/>
            </a:xfrm>
          </p:grpSpPr>
          <p:sp>
            <p:nvSpPr>
              <p:cNvPr id="808" name="Google Shape;808;p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59FE3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2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10" name="Google Shape;810;p25"/>
            <p:cNvSpPr/>
            <p:nvPr/>
          </p:nvSpPr>
          <p:spPr>
            <a:xfrm>
              <a:off x="983486" y="449426"/>
              <a:ext cx="770950" cy="1201197"/>
            </a:xfrm>
            <a:custGeom>
              <a:rect b="b" l="l" r="r" t="t"/>
              <a:pathLst>
                <a:path extrusionOk="0" h="1201197" w="770950">
                  <a:moveTo>
                    <a:pt x="0" y="0"/>
                  </a:moveTo>
                  <a:lnTo>
                    <a:pt x="770949" y="0"/>
                  </a:lnTo>
                  <a:lnTo>
                    <a:pt x="770949" y="1201197"/>
                  </a:lnTo>
                  <a:lnTo>
                    <a:pt x="0" y="12011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C18B"/>
        </a:solidFill>
      </p:bgPr>
    </p:bg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26"/>
          <p:cNvSpPr/>
          <p:nvPr/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6000">
                <a:srgbClr val="FFFFFF">
                  <a:alpha val="16862"/>
                </a:srgbClr>
              </a:gs>
              <a:gs pos="46000">
                <a:srgbClr val="FFFFFF">
                  <a:alpha val="29803"/>
                </a:srgbClr>
              </a:gs>
              <a:gs pos="100000">
                <a:srgbClr val="FFFFFF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7" name="Google Shape;81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932" y="265547"/>
            <a:ext cx="1215241" cy="1215241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26"/>
          <p:cNvSpPr txBox="1"/>
          <p:nvPr/>
        </p:nvSpPr>
        <p:spPr>
          <a:xfrm>
            <a:off x="1677389" y="900590"/>
            <a:ext cx="3788360" cy="481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0" i="0" lang="en-US" sz="18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Corporación Regional de Desarrollo Productivo</a:t>
            </a:r>
            <a:endParaRPr/>
          </a:p>
        </p:txBody>
      </p:sp>
      <p:sp>
        <p:nvSpPr>
          <p:cNvPr id="819" name="Google Shape;819;p26"/>
          <p:cNvSpPr txBox="1"/>
          <p:nvPr/>
        </p:nvSpPr>
        <p:spPr>
          <a:xfrm>
            <a:off x="1677389" y="543978"/>
            <a:ext cx="3788360" cy="481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1" i="0" lang="en-US" sz="18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Región de los Ríos Gobierno Regional</a:t>
            </a:r>
            <a:endParaRPr/>
          </a:p>
        </p:txBody>
      </p:sp>
      <p:sp>
        <p:nvSpPr>
          <p:cNvPr id="820" name="Google Shape;820;p26"/>
          <p:cNvSpPr/>
          <p:nvPr/>
        </p:nvSpPr>
        <p:spPr>
          <a:xfrm>
            <a:off x="5680358" y="1569210"/>
            <a:ext cx="6511641" cy="5288788"/>
          </a:xfrm>
          <a:prstGeom prst="rect">
            <a:avLst/>
          </a:prstGeom>
          <a:solidFill>
            <a:srgbClr val="0043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26"/>
          <p:cNvSpPr txBox="1"/>
          <p:nvPr>
            <p:ph type="ctrTitle"/>
          </p:nvPr>
        </p:nvSpPr>
        <p:spPr>
          <a:xfrm>
            <a:off x="491854" y="1830428"/>
            <a:ext cx="5649211" cy="36857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PT Sans"/>
              <a:buNone/>
            </a:pPr>
            <a:r>
              <a:rPr lang="en-US" sz="7000">
                <a:solidFill>
                  <a:srgbClr val="004377"/>
                </a:solidFill>
              </a:rPr>
              <a:t>Corporación Regional de Desarrollo Productivo </a:t>
            </a:r>
            <a:endParaRPr/>
          </a:p>
        </p:txBody>
      </p:sp>
      <p:sp>
        <p:nvSpPr>
          <p:cNvPr id="822" name="Google Shape;822;p26"/>
          <p:cNvSpPr txBox="1"/>
          <p:nvPr/>
        </p:nvSpPr>
        <p:spPr>
          <a:xfrm>
            <a:off x="6141065" y="5125249"/>
            <a:ext cx="8719143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Oficina Valdivia: </a:t>
            </a:r>
            <a:r>
              <a:rPr lang="en-US" sz="23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Esmeralda 643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Fono: </a:t>
            </a:r>
            <a:r>
              <a:rPr lang="en-US" sz="23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9 65091545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Correo: </a:t>
            </a:r>
            <a:r>
              <a:rPr lang="en-US" sz="23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mrodriguez@corporacionlosrios.cl</a:t>
            </a:r>
            <a:endParaRPr sz="23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23" name="Google Shape;823;p26"/>
          <p:cNvSpPr/>
          <p:nvPr/>
        </p:nvSpPr>
        <p:spPr>
          <a:xfrm>
            <a:off x="6167439" y="1957388"/>
            <a:ext cx="4687828" cy="3028927"/>
          </a:xfrm>
          <a:custGeom>
            <a:rect b="b" l="l" r="r" t="t"/>
            <a:pathLst>
              <a:path extrusionOk="0" h="5863209" w="9074404">
                <a:moveTo>
                  <a:pt x="0" y="0"/>
                </a:moveTo>
                <a:lnTo>
                  <a:pt x="9074404" y="0"/>
                </a:lnTo>
                <a:lnTo>
                  <a:pt x="9074404" y="5863209"/>
                </a:lnTo>
                <a:lnTo>
                  <a:pt x="0" y="58632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26"/>
          <p:cNvSpPr/>
          <p:nvPr/>
        </p:nvSpPr>
        <p:spPr>
          <a:xfrm>
            <a:off x="5880331" y="1746031"/>
            <a:ext cx="816594" cy="816594"/>
          </a:xfrm>
          <a:prstGeom prst="ellipse">
            <a:avLst/>
          </a:prstGeom>
          <a:solidFill>
            <a:srgbClr val="159FE3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arker con relleno sólido" id="825" name="Google Shape;825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94699" y="1768782"/>
            <a:ext cx="771091" cy="771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C18B"/>
        </a:solidFill>
      </p:bgPr>
    </p:bg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27"/>
          <p:cNvSpPr/>
          <p:nvPr/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6000">
                <a:srgbClr val="FFFFFF">
                  <a:alpha val="16862"/>
                </a:srgbClr>
              </a:gs>
              <a:gs pos="46000">
                <a:srgbClr val="FFFFFF">
                  <a:alpha val="29803"/>
                </a:srgbClr>
              </a:gs>
              <a:gs pos="100000">
                <a:srgbClr val="FFFFFF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2" name="Google Shape;83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932" y="265547"/>
            <a:ext cx="1215241" cy="1215241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27"/>
          <p:cNvSpPr txBox="1"/>
          <p:nvPr/>
        </p:nvSpPr>
        <p:spPr>
          <a:xfrm>
            <a:off x="1677389" y="900590"/>
            <a:ext cx="3788360" cy="481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0" i="0" lang="en-US" sz="18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Corporación Regional de Desarrollo Productivo</a:t>
            </a:r>
            <a:endParaRPr/>
          </a:p>
        </p:txBody>
      </p:sp>
      <p:sp>
        <p:nvSpPr>
          <p:cNvPr id="834" name="Google Shape;834;p27"/>
          <p:cNvSpPr txBox="1"/>
          <p:nvPr/>
        </p:nvSpPr>
        <p:spPr>
          <a:xfrm>
            <a:off x="1677389" y="543978"/>
            <a:ext cx="3788360" cy="481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1" i="0" lang="en-US" sz="18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Región de los Ríos Gobierno Regional</a:t>
            </a:r>
            <a:endParaRPr/>
          </a:p>
        </p:txBody>
      </p:sp>
      <p:sp>
        <p:nvSpPr>
          <p:cNvPr id="835" name="Google Shape;835;p27"/>
          <p:cNvSpPr/>
          <p:nvPr/>
        </p:nvSpPr>
        <p:spPr>
          <a:xfrm>
            <a:off x="5680358" y="1569210"/>
            <a:ext cx="6511641" cy="5288788"/>
          </a:xfrm>
          <a:prstGeom prst="rect">
            <a:avLst/>
          </a:prstGeom>
          <a:solidFill>
            <a:srgbClr val="0043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27"/>
          <p:cNvSpPr txBox="1"/>
          <p:nvPr>
            <p:ph type="ctrTitle"/>
          </p:nvPr>
        </p:nvSpPr>
        <p:spPr>
          <a:xfrm>
            <a:off x="491854" y="1830428"/>
            <a:ext cx="5649211" cy="36857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PT Sans"/>
              <a:buNone/>
            </a:pPr>
            <a:r>
              <a:rPr lang="en-US" sz="7000">
                <a:solidFill>
                  <a:srgbClr val="004377"/>
                </a:solidFill>
              </a:rPr>
              <a:t>Corporación Regional de Desarrollo Productivo </a:t>
            </a:r>
            <a:endParaRPr/>
          </a:p>
        </p:txBody>
      </p:sp>
      <p:sp>
        <p:nvSpPr>
          <p:cNvPr id="837" name="Google Shape;837;p27"/>
          <p:cNvSpPr txBox="1"/>
          <p:nvPr/>
        </p:nvSpPr>
        <p:spPr>
          <a:xfrm>
            <a:off x="6141065" y="5125249"/>
            <a:ext cx="8719143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Oficina La Union: </a:t>
            </a:r>
            <a:r>
              <a:rPr b="0" i="0" lang="en-US" sz="2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Manuel Montt 530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PT Sans"/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Fono: </a:t>
            </a:r>
            <a:r>
              <a:rPr lang="en-US" sz="23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64 2-323391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PT Sans"/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Correo: </a:t>
            </a:r>
            <a:r>
              <a:rPr b="0" i="0" lang="en-US" sz="2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mrodriguez@corporacionlosrios.cl</a:t>
            </a:r>
            <a:endParaRPr b="0" i="0" sz="2300" u="none" cap="none" strike="noStrik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38" name="Google Shape;838;p27"/>
          <p:cNvSpPr/>
          <p:nvPr/>
        </p:nvSpPr>
        <p:spPr>
          <a:xfrm>
            <a:off x="6155433" y="2028825"/>
            <a:ext cx="4952818" cy="3004056"/>
          </a:xfrm>
          <a:custGeom>
            <a:rect b="b" l="l" r="r" t="t"/>
            <a:pathLst>
              <a:path extrusionOk="0" h="5863209" w="9666732">
                <a:moveTo>
                  <a:pt x="0" y="0"/>
                </a:moveTo>
                <a:lnTo>
                  <a:pt x="9666732" y="0"/>
                </a:lnTo>
                <a:lnTo>
                  <a:pt x="9666732" y="5863209"/>
                </a:lnTo>
                <a:lnTo>
                  <a:pt x="0" y="58632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27"/>
          <p:cNvSpPr/>
          <p:nvPr/>
        </p:nvSpPr>
        <p:spPr>
          <a:xfrm>
            <a:off x="5880331" y="1746031"/>
            <a:ext cx="816594" cy="816594"/>
          </a:xfrm>
          <a:prstGeom prst="ellipse">
            <a:avLst/>
          </a:prstGeom>
          <a:solidFill>
            <a:srgbClr val="159FE3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arker con relleno sólido" id="840" name="Google Shape;840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94699" y="1768782"/>
            <a:ext cx="771091" cy="771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C18B"/>
        </a:solidFill>
      </p:bgPr>
    </p:bg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28"/>
          <p:cNvSpPr/>
          <p:nvPr/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6000">
                <a:srgbClr val="FFFFFF">
                  <a:alpha val="16862"/>
                </a:srgbClr>
              </a:gs>
              <a:gs pos="46000">
                <a:srgbClr val="FFFFFF">
                  <a:alpha val="29803"/>
                </a:srgbClr>
              </a:gs>
              <a:gs pos="100000">
                <a:srgbClr val="FFFFFF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28"/>
          <p:cNvSpPr txBox="1"/>
          <p:nvPr>
            <p:ph type="ctrTitle"/>
          </p:nvPr>
        </p:nvSpPr>
        <p:spPr>
          <a:xfrm>
            <a:off x="446932" y="2031341"/>
            <a:ext cx="5649211" cy="36857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7000"/>
              <a:buFont typeface="PT Sans"/>
              <a:buNone/>
            </a:pPr>
            <a:r>
              <a:rPr lang="en-US" sz="7000">
                <a:solidFill>
                  <a:srgbClr val="004377"/>
                </a:solidFill>
              </a:rPr>
              <a:t>¡Gracias!</a:t>
            </a:r>
            <a:endParaRPr/>
          </a:p>
        </p:txBody>
      </p:sp>
      <p:pic>
        <p:nvPicPr>
          <p:cNvPr id="848" name="Google Shape;84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932" y="265547"/>
            <a:ext cx="1215241" cy="1215241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28"/>
          <p:cNvSpPr txBox="1"/>
          <p:nvPr/>
        </p:nvSpPr>
        <p:spPr>
          <a:xfrm>
            <a:off x="1677389" y="900590"/>
            <a:ext cx="3788360" cy="481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0" i="0" lang="en-US" sz="18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Corporación Regional de Desarrollo Productivo</a:t>
            </a:r>
            <a:endParaRPr/>
          </a:p>
        </p:txBody>
      </p:sp>
      <p:sp>
        <p:nvSpPr>
          <p:cNvPr id="850" name="Google Shape;850;p28"/>
          <p:cNvSpPr txBox="1"/>
          <p:nvPr/>
        </p:nvSpPr>
        <p:spPr>
          <a:xfrm>
            <a:off x="1677389" y="543978"/>
            <a:ext cx="3788360" cy="481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1" i="0" lang="en-US" sz="18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Región de los Ríos Gobierno Regional</a:t>
            </a:r>
            <a:endParaRPr/>
          </a:p>
        </p:txBody>
      </p:sp>
      <p:sp>
        <p:nvSpPr>
          <p:cNvPr id="851" name="Google Shape;851;p28"/>
          <p:cNvSpPr txBox="1"/>
          <p:nvPr/>
        </p:nvSpPr>
        <p:spPr>
          <a:xfrm>
            <a:off x="496471" y="3056573"/>
            <a:ext cx="6099716" cy="17447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</a:rPr>
              <a:t>Centro Regional de Apoyo al Emprendimiento e Innovación</a:t>
            </a:r>
            <a:endParaRPr sz="2400">
              <a:solidFill>
                <a:srgbClr val="00437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6695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21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28"/>
          <p:cNvSpPr txBox="1"/>
          <p:nvPr/>
        </p:nvSpPr>
        <p:spPr>
          <a:xfrm>
            <a:off x="496471" y="4832747"/>
            <a:ext cx="6099716" cy="2350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</a:rPr>
              <a:t>Mauricio Rodríguez Ahumada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mrodriguez@corporacionlosrios.cl</a:t>
            </a:r>
            <a:endParaRPr sz="2400">
              <a:solidFill>
                <a:srgbClr val="00437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Fono : 9 65091545</a:t>
            </a:r>
            <a:endParaRPr sz="2400">
              <a:solidFill>
                <a:srgbClr val="00437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437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21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3" name="Google Shape;853;p28"/>
          <p:cNvPicPr preferRelativeResize="0"/>
          <p:nvPr/>
        </p:nvPicPr>
        <p:blipFill rotWithShape="1">
          <a:blip r:embed="rId5">
            <a:alphaModFix/>
          </a:blip>
          <a:srcRect b="12879" l="0" r="33296" t="13747"/>
          <a:stretch/>
        </p:blipFill>
        <p:spPr>
          <a:xfrm>
            <a:off x="6973786" y="0"/>
            <a:ext cx="523343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28"/>
          <p:cNvSpPr/>
          <p:nvPr/>
        </p:nvSpPr>
        <p:spPr>
          <a:xfrm>
            <a:off x="6798118" y="814688"/>
            <a:ext cx="5064422" cy="4889469"/>
          </a:xfrm>
          <a:custGeom>
            <a:rect b="b" l="l" r="r" t="t"/>
            <a:pathLst>
              <a:path extrusionOk="0" h="6463933" w="6695222">
                <a:moveTo>
                  <a:pt x="0" y="0"/>
                </a:moveTo>
                <a:lnTo>
                  <a:pt x="6695222" y="0"/>
                </a:lnTo>
                <a:lnTo>
                  <a:pt x="6695222" y="6463933"/>
                </a:lnTo>
                <a:lnTo>
                  <a:pt x="0" y="64639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C18B"/>
        </a:solidFill>
      </p:bgPr>
    </p:bg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332ea986810_0_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g332ea986810_0_0"/>
          <p:cNvSpPr/>
          <p:nvPr/>
        </p:nvSpPr>
        <p:spPr>
          <a:xfrm rot="5400000">
            <a:off x="-173112" y="173250"/>
            <a:ext cx="6858000" cy="65115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6000">
                <a:srgbClr val="FFFFFF">
                  <a:alpha val="16862"/>
                </a:srgbClr>
              </a:gs>
              <a:gs pos="46000">
                <a:srgbClr val="FFFFFF">
                  <a:alpha val="29803"/>
                </a:srgbClr>
              </a:gs>
              <a:gs pos="100000">
                <a:srgbClr val="FFFFFF">
                  <a:alpha val="44705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g332ea986810_0_0"/>
          <p:cNvSpPr txBox="1"/>
          <p:nvPr>
            <p:ph type="ctrTitle"/>
          </p:nvPr>
        </p:nvSpPr>
        <p:spPr>
          <a:xfrm>
            <a:off x="446932" y="2031341"/>
            <a:ext cx="5649300" cy="3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7000"/>
              <a:buFont typeface="PT Sans"/>
              <a:buNone/>
            </a:pPr>
            <a:r>
              <a:rPr lang="en-US" sz="7000">
                <a:solidFill>
                  <a:srgbClr val="004377"/>
                </a:solidFill>
              </a:rPr>
              <a:t>¡Gracias!</a:t>
            </a:r>
            <a:endParaRPr/>
          </a:p>
        </p:txBody>
      </p:sp>
      <p:pic>
        <p:nvPicPr>
          <p:cNvPr id="862" name="Google Shape;862;g332ea986810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932" y="265547"/>
            <a:ext cx="1215241" cy="1215241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g332ea986810_0_0"/>
          <p:cNvSpPr txBox="1"/>
          <p:nvPr/>
        </p:nvSpPr>
        <p:spPr>
          <a:xfrm>
            <a:off x="1677389" y="900590"/>
            <a:ext cx="37884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0" i="0" lang="en-US" sz="18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Corporación Regional de Desarrollo Productivo</a:t>
            </a:r>
            <a:endParaRPr/>
          </a:p>
        </p:txBody>
      </p:sp>
      <p:sp>
        <p:nvSpPr>
          <p:cNvPr id="864" name="Google Shape;864;g332ea986810_0_0"/>
          <p:cNvSpPr txBox="1"/>
          <p:nvPr/>
        </p:nvSpPr>
        <p:spPr>
          <a:xfrm>
            <a:off x="1677389" y="543978"/>
            <a:ext cx="37884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1" i="0" lang="en-US" sz="18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Región de los Ríos Gobierno Regional</a:t>
            </a:r>
            <a:endParaRPr/>
          </a:p>
        </p:txBody>
      </p:sp>
      <p:sp>
        <p:nvSpPr>
          <p:cNvPr id="865" name="Google Shape;865;g332ea986810_0_0"/>
          <p:cNvSpPr txBox="1"/>
          <p:nvPr/>
        </p:nvSpPr>
        <p:spPr>
          <a:xfrm>
            <a:off x="496471" y="3056573"/>
            <a:ext cx="6099600" cy="16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</a:rPr>
              <a:t>Centro Regional de Apoyo al Emprendimiento e Innovación</a:t>
            </a:r>
            <a:endParaRPr sz="2400">
              <a:solidFill>
                <a:srgbClr val="00437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6695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21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g332ea986810_0_0"/>
          <p:cNvSpPr txBox="1"/>
          <p:nvPr/>
        </p:nvSpPr>
        <p:spPr>
          <a:xfrm>
            <a:off x="496471" y="4832747"/>
            <a:ext cx="6099600" cy="22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</a:rPr>
              <a:t>Mauricio Rodríguez Ahumada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rgbClr val="004377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mrodriguez@corporacionlosrios.cl</a:t>
            </a:r>
            <a:endParaRPr sz="2400">
              <a:solidFill>
                <a:srgbClr val="00437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Fono : 9 65091545</a:t>
            </a:r>
            <a:endParaRPr sz="2400">
              <a:solidFill>
                <a:srgbClr val="00437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437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21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7" name="Google Shape;867;g332ea986810_0_0"/>
          <p:cNvPicPr preferRelativeResize="0"/>
          <p:nvPr/>
        </p:nvPicPr>
        <p:blipFill rotWithShape="1">
          <a:blip r:embed="rId5">
            <a:alphaModFix/>
          </a:blip>
          <a:srcRect b="12876" l="0" r="33297" t="13750"/>
          <a:stretch/>
        </p:blipFill>
        <p:spPr>
          <a:xfrm>
            <a:off x="6958561" y="0"/>
            <a:ext cx="523343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3f4550d8eb_0_304"/>
          <p:cNvSpPr/>
          <p:nvPr/>
        </p:nvSpPr>
        <p:spPr>
          <a:xfrm>
            <a:off x="764288" y="976788"/>
            <a:ext cx="2523600" cy="10101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40" name="Google Shape;140;g33f4550d8eb_0_304"/>
          <p:cNvSpPr txBox="1"/>
          <p:nvPr>
            <p:ph idx="4294967295" type="body"/>
          </p:nvPr>
        </p:nvSpPr>
        <p:spPr>
          <a:xfrm>
            <a:off x="638025" y="299500"/>
            <a:ext cx="108777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>
                <a:solidFill>
                  <a:srgbClr val="024829"/>
                </a:solidFill>
              </a:rPr>
              <a:t>Cómo usar la tipografía en la presentación para presentar canvas: PT SANS</a:t>
            </a:r>
            <a:endParaRPr>
              <a:solidFill>
                <a:srgbClr val="024829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t/>
            </a:r>
            <a:endParaRPr b="1" sz="2500">
              <a:solidFill>
                <a:srgbClr val="024829"/>
              </a:solidFill>
            </a:endParaRPr>
          </a:p>
        </p:txBody>
      </p:sp>
      <p:cxnSp>
        <p:nvCxnSpPr>
          <p:cNvPr id="141" name="Google Shape;141;g33f4550d8eb_0_304"/>
          <p:cNvCxnSpPr/>
          <p:nvPr/>
        </p:nvCxnSpPr>
        <p:spPr>
          <a:xfrm>
            <a:off x="3918663" y="1052738"/>
            <a:ext cx="0" cy="101010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2" name="Google Shape;142;g33f4550d8eb_0_304"/>
          <p:cNvCxnSpPr/>
          <p:nvPr/>
        </p:nvCxnSpPr>
        <p:spPr>
          <a:xfrm>
            <a:off x="3918675" y="4008240"/>
            <a:ext cx="0" cy="35730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3" name="Google Shape;143;g33f4550d8eb_0_304"/>
          <p:cNvCxnSpPr/>
          <p:nvPr/>
        </p:nvCxnSpPr>
        <p:spPr>
          <a:xfrm>
            <a:off x="3918675" y="4475275"/>
            <a:ext cx="0" cy="36450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4" name="Google Shape;144;g33f4550d8eb_0_304"/>
          <p:cNvCxnSpPr/>
          <p:nvPr/>
        </p:nvCxnSpPr>
        <p:spPr>
          <a:xfrm rot="10800000">
            <a:off x="3287763" y="1557788"/>
            <a:ext cx="630900" cy="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5" name="Google Shape;145;g33f4550d8eb_0_304"/>
          <p:cNvSpPr txBox="1"/>
          <p:nvPr>
            <p:ph idx="4294967295" type="body"/>
          </p:nvPr>
        </p:nvSpPr>
        <p:spPr>
          <a:xfrm>
            <a:off x="990848" y="1017833"/>
            <a:ext cx="2238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Para los títulos: 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Tamaño 45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Bold o negrita 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 Azul #004377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46" name="Google Shape;146;g33f4550d8eb_0_304"/>
          <p:cNvSpPr/>
          <p:nvPr/>
        </p:nvSpPr>
        <p:spPr>
          <a:xfrm>
            <a:off x="764288" y="3172402"/>
            <a:ext cx="2523600" cy="9717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47" name="Google Shape;147;g33f4550d8eb_0_304"/>
          <p:cNvSpPr txBox="1"/>
          <p:nvPr>
            <p:ph idx="4294967295" type="body"/>
          </p:nvPr>
        </p:nvSpPr>
        <p:spPr>
          <a:xfrm>
            <a:off x="1049063" y="3188377"/>
            <a:ext cx="2096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Para los subtítulos: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Tamaño 22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Bold o negrita 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Color: </a:t>
            </a:r>
            <a:r>
              <a:rPr lang="en-US" sz="1000">
                <a:solidFill>
                  <a:schemeClr val="dk1"/>
                </a:solidFill>
              </a:rPr>
              <a:t> Azul #004377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48" name="Google Shape;148;g33f4550d8eb_0_304"/>
          <p:cNvSpPr/>
          <p:nvPr/>
        </p:nvSpPr>
        <p:spPr>
          <a:xfrm>
            <a:off x="764288" y="4258613"/>
            <a:ext cx="2523600" cy="15411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49" name="Google Shape;149;g33f4550d8eb_0_304"/>
          <p:cNvSpPr txBox="1"/>
          <p:nvPr>
            <p:ph idx="4294967295" type="body"/>
          </p:nvPr>
        </p:nvSpPr>
        <p:spPr>
          <a:xfrm>
            <a:off x="896676" y="4287917"/>
            <a:ext cx="2238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Para el texto: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Tamaño 18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Regular para información general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Bold para destacar información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Color: </a:t>
            </a:r>
            <a:r>
              <a:rPr lang="en-US" sz="1000">
                <a:solidFill>
                  <a:schemeClr val="dk1"/>
                </a:solidFill>
              </a:rPr>
              <a:t> Azul #004377</a:t>
            </a:r>
            <a:endParaRPr sz="1000">
              <a:solidFill>
                <a:schemeClr val="dk1"/>
              </a:solidFill>
            </a:endParaRPr>
          </a:p>
        </p:txBody>
      </p:sp>
      <p:cxnSp>
        <p:nvCxnSpPr>
          <p:cNvPr id="150" name="Google Shape;150;g33f4550d8eb_0_304"/>
          <p:cNvCxnSpPr/>
          <p:nvPr/>
        </p:nvCxnSpPr>
        <p:spPr>
          <a:xfrm>
            <a:off x="3918675" y="2405800"/>
            <a:ext cx="0" cy="35730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1" name="Google Shape;151;g33f4550d8eb_0_304"/>
          <p:cNvSpPr/>
          <p:nvPr/>
        </p:nvSpPr>
        <p:spPr>
          <a:xfrm>
            <a:off x="764300" y="2058209"/>
            <a:ext cx="2523600" cy="7050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52" name="Google Shape;152;g33f4550d8eb_0_304"/>
          <p:cNvCxnSpPr/>
          <p:nvPr/>
        </p:nvCxnSpPr>
        <p:spPr>
          <a:xfrm rot="10800000">
            <a:off x="3287763" y="2544050"/>
            <a:ext cx="630900" cy="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3" name="Google Shape;153;g33f4550d8eb_0_304"/>
          <p:cNvSpPr txBox="1"/>
          <p:nvPr>
            <p:ph idx="4294967295" type="body"/>
          </p:nvPr>
        </p:nvSpPr>
        <p:spPr>
          <a:xfrm>
            <a:off x="1049063" y="2139438"/>
            <a:ext cx="2096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Para preguntas: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Tamaño 22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Azul #004377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154" name="Google Shape;154;g33f4550d8eb_0_304" title="Captura de pantalla 2025-03-11 a la(s) 22.55.2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9588" y="1068075"/>
            <a:ext cx="8599311" cy="48717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" name="Google Shape;155;g33f4550d8eb_0_304"/>
          <p:cNvCxnSpPr>
            <a:stCxn id="146" idx="3"/>
          </p:cNvCxnSpPr>
          <p:nvPr/>
        </p:nvCxnSpPr>
        <p:spPr>
          <a:xfrm>
            <a:off x="3287888" y="3658252"/>
            <a:ext cx="641100" cy="5088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6" name="Google Shape;156;g33f4550d8eb_0_304"/>
          <p:cNvCxnSpPr>
            <a:stCxn id="148" idx="3"/>
          </p:cNvCxnSpPr>
          <p:nvPr/>
        </p:nvCxnSpPr>
        <p:spPr>
          <a:xfrm flipH="1" rot="10800000">
            <a:off x="3287888" y="4616663"/>
            <a:ext cx="625200" cy="4125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3f4550d8eb_0_60"/>
          <p:cNvSpPr/>
          <p:nvPr/>
        </p:nvSpPr>
        <p:spPr>
          <a:xfrm>
            <a:off x="764288" y="976788"/>
            <a:ext cx="2523600" cy="10101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63" name="Google Shape;163;g33f4550d8eb_0_60"/>
          <p:cNvSpPr txBox="1"/>
          <p:nvPr>
            <p:ph idx="4294967295" type="body"/>
          </p:nvPr>
        </p:nvSpPr>
        <p:spPr>
          <a:xfrm>
            <a:off x="638026" y="299500"/>
            <a:ext cx="102105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Cómo destacar información y temas: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t/>
            </a:r>
            <a:endParaRPr b="1" sz="2500"/>
          </a:p>
        </p:txBody>
      </p:sp>
      <p:cxnSp>
        <p:nvCxnSpPr>
          <p:cNvPr id="164" name="Google Shape;164;g33f4550d8eb_0_60"/>
          <p:cNvCxnSpPr/>
          <p:nvPr/>
        </p:nvCxnSpPr>
        <p:spPr>
          <a:xfrm>
            <a:off x="3918663" y="1052738"/>
            <a:ext cx="0" cy="101010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5" name="Google Shape;165;g33f4550d8eb_0_60"/>
          <p:cNvCxnSpPr/>
          <p:nvPr/>
        </p:nvCxnSpPr>
        <p:spPr>
          <a:xfrm rot="10800000">
            <a:off x="3287763" y="1557788"/>
            <a:ext cx="630900" cy="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6" name="Google Shape;166;g33f4550d8eb_0_60"/>
          <p:cNvSpPr txBox="1"/>
          <p:nvPr>
            <p:ph idx="4294967295" type="body"/>
          </p:nvPr>
        </p:nvSpPr>
        <p:spPr>
          <a:xfrm>
            <a:off x="1049063" y="990888"/>
            <a:ext cx="2096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Para destacar cursos o temas: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Enumeración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Recuadro azul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Tipografia 18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67" name="Google Shape;167;g33f4550d8eb_0_60"/>
          <p:cNvSpPr/>
          <p:nvPr/>
        </p:nvSpPr>
        <p:spPr>
          <a:xfrm>
            <a:off x="4183962" y="1290011"/>
            <a:ext cx="4162800" cy="383700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g33f4550d8eb_0_60"/>
          <p:cNvSpPr txBox="1"/>
          <p:nvPr/>
        </p:nvSpPr>
        <p:spPr>
          <a:xfrm>
            <a:off x="4568431" y="1285736"/>
            <a:ext cx="3752700" cy="4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Capital Semilla Emprende</a:t>
            </a:r>
            <a:endParaRPr b="1" sz="18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69" name="Google Shape;169;g33f4550d8eb_0_60"/>
          <p:cNvSpPr/>
          <p:nvPr/>
        </p:nvSpPr>
        <p:spPr>
          <a:xfrm>
            <a:off x="4128960" y="1263905"/>
            <a:ext cx="435900" cy="435900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70" name="Google Shape;170;g33f4550d8eb_0_60"/>
          <p:cNvSpPr/>
          <p:nvPr/>
        </p:nvSpPr>
        <p:spPr>
          <a:xfrm>
            <a:off x="764300" y="2268553"/>
            <a:ext cx="2523600" cy="12741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71" name="Google Shape;171;g33f4550d8eb_0_60"/>
          <p:cNvCxnSpPr/>
          <p:nvPr/>
        </p:nvCxnSpPr>
        <p:spPr>
          <a:xfrm>
            <a:off x="3918663" y="2229363"/>
            <a:ext cx="0" cy="155610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2" name="Google Shape;172;g33f4550d8eb_0_60"/>
          <p:cNvCxnSpPr/>
          <p:nvPr/>
        </p:nvCxnSpPr>
        <p:spPr>
          <a:xfrm rot="10800000">
            <a:off x="3287763" y="2849538"/>
            <a:ext cx="630900" cy="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3" name="Google Shape;173;g33f4550d8eb_0_60"/>
          <p:cNvSpPr txBox="1"/>
          <p:nvPr>
            <p:ph idx="4294967295" type="body"/>
          </p:nvPr>
        </p:nvSpPr>
        <p:spPr>
          <a:xfrm>
            <a:off x="1049075" y="2358850"/>
            <a:ext cx="22386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Para comparar o informar temas: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Título en recuadro azul </a:t>
            </a:r>
            <a:r>
              <a:rPr lang="en-US" sz="1000">
                <a:solidFill>
                  <a:schemeClr val="dk1"/>
                </a:solidFill>
              </a:rPr>
              <a:t>tamaño</a:t>
            </a:r>
            <a:r>
              <a:rPr lang="en-US" sz="1000">
                <a:solidFill>
                  <a:schemeClr val="dk1"/>
                </a:solidFill>
              </a:rPr>
              <a:t> 25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Tipografía blanca tamaño 20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Recuadro celeste para destacar proceso. 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74" name="Google Shape;174;g33f4550d8eb_0_60"/>
          <p:cNvSpPr/>
          <p:nvPr/>
        </p:nvSpPr>
        <p:spPr>
          <a:xfrm>
            <a:off x="764300" y="4141299"/>
            <a:ext cx="2523600" cy="16188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75" name="Google Shape;175;g33f4550d8eb_0_60"/>
          <p:cNvCxnSpPr/>
          <p:nvPr/>
        </p:nvCxnSpPr>
        <p:spPr>
          <a:xfrm>
            <a:off x="3918663" y="4027938"/>
            <a:ext cx="0" cy="207360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6" name="Google Shape;176;g33f4550d8eb_0_60"/>
          <p:cNvCxnSpPr/>
          <p:nvPr/>
        </p:nvCxnSpPr>
        <p:spPr>
          <a:xfrm rot="10800000">
            <a:off x="3287763" y="5008688"/>
            <a:ext cx="630900" cy="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7" name="Google Shape;177;g33f4550d8eb_0_60"/>
          <p:cNvSpPr txBox="1"/>
          <p:nvPr>
            <p:ph idx="4294967295" type="body"/>
          </p:nvPr>
        </p:nvSpPr>
        <p:spPr>
          <a:xfrm>
            <a:off x="1049076" y="4155400"/>
            <a:ext cx="22386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Para subtemas o portadas: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Icono representando la temática en círculo celeste.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Título a la </a:t>
            </a:r>
            <a:r>
              <a:rPr lang="en-US" sz="1000">
                <a:solidFill>
                  <a:schemeClr val="dk1"/>
                </a:solidFill>
              </a:rPr>
              <a:t>izquierda azul</a:t>
            </a:r>
            <a:r>
              <a:rPr lang="en-US" sz="1000">
                <a:solidFill>
                  <a:schemeClr val="dk1"/>
                </a:solidFill>
              </a:rPr>
              <a:t> tamaño 4. 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Recuadro azul  a la derecha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Detalle de la temática en blanco </a:t>
            </a:r>
            <a:r>
              <a:rPr lang="en-US" sz="1000">
                <a:solidFill>
                  <a:schemeClr val="dk1"/>
                </a:solidFill>
              </a:rPr>
              <a:t>tamaño</a:t>
            </a:r>
            <a:r>
              <a:rPr lang="en-US" sz="1000">
                <a:solidFill>
                  <a:schemeClr val="dk1"/>
                </a:solidFill>
              </a:rPr>
              <a:t> ajustable. . 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178" name="Google Shape;178;g33f4550d8eb_0_60" title="Captura de pantalla 2025-03-11 a la(s) 22.40.3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8949" y="3976703"/>
            <a:ext cx="3667200" cy="2053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33f4550d8eb_0_60" title="Captura de pantalla 2025-03-11 a la(s) 22.40.5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3949" y="2062849"/>
            <a:ext cx="5610317" cy="176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3f4550d8eb_0_82"/>
          <p:cNvSpPr txBox="1"/>
          <p:nvPr>
            <p:ph idx="4294967295" type="body"/>
          </p:nvPr>
        </p:nvSpPr>
        <p:spPr>
          <a:xfrm>
            <a:off x="638026" y="299500"/>
            <a:ext cx="102105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Uso de tablas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t/>
            </a:r>
            <a:endParaRPr b="1" sz="2500"/>
          </a:p>
        </p:txBody>
      </p:sp>
      <p:graphicFrame>
        <p:nvGraphicFramePr>
          <p:cNvPr id="186" name="Google Shape;186;g33f4550d8eb_0_82"/>
          <p:cNvGraphicFramePr/>
          <p:nvPr/>
        </p:nvGraphicFramePr>
        <p:xfrm>
          <a:off x="684325" y="1146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{D187402F-C3C3-4475-8B78-A33D12BABA95}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Oferente</a:t>
                      </a:r>
                      <a:endParaRPr>
                        <a:solidFill>
                          <a:schemeClr val="lt1"/>
                        </a:solidFill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3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Tema 1</a:t>
                      </a:r>
                      <a:endParaRPr>
                        <a:solidFill>
                          <a:schemeClr val="lt1"/>
                        </a:solidFill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3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Tema 2</a:t>
                      </a:r>
                      <a:endParaRPr>
                        <a:solidFill>
                          <a:schemeClr val="lt1"/>
                        </a:solidFill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3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tema 3</a:t>
                      </a:r>
                      <a:endParaRPr>
                        <a:solidFill>
                          <a:schemeClr val="lt1"/>
                        </a:solidFill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37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377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Oferente 1</a:t>
                      </a:r>
                      <a:endParaRPr>
                        <a:solidFill>
                          <a:schemeClr val="dk1"/>
                        </a:solidFill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Oferente 2</a:t>
                      </a:r>
                      <a:endParaRPr>
                        <a:solidFill>
                          <a:schemeClr val="dk1"/>
                        </a:solidFill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Oferente 3</a:t>
                      </a:r>
                      <a:endParaRPr>
                        <a:solidFill>
                          <a:schemeClr val="dk1"/>
                        </a:solidFill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  <p:sp>
        <p:nvSpPr>
          <p:cNvPr id="187" name="Google Shape;187;g33f4550d8eb_0_82"/>
          <p:cNvSpPr/>
          <p:nvPr/>
        </p:nvSpPr>
        <p:spPr>
          <a:xfrm>
            <a:off x="809100" y="4025100"/>
            <a:ext cx="317400" cy="317400"/>
          </a:xfrm>
          <a:prstGeom prst="ellipse">
            <a:avLst/>
          </a:prstGeom>
          <a:solidFill>
            <a:srgbClr val="0043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88" name="Google Shape;188;g33f4550d8eb_0_82"/>
          <p:cNvSpPr/>
          <p:nvPr/>
        </p:nvSpPr>
        <p:spPr>
          <a:xfrm>
            <a:off x="809100" y="4502089"/>
            <a:ext cx="317400" cy="317400"/>
          </a:xfrm>
          <a:prstGeom prst="ellipse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89" name="Google Shape;189;g33f4550d8eb_0_82"/>
          <p:cNvSpPr/>
          <p:nvPr/>
        </p:nvSpPr>
        <p:spPr>
          <a:xfrm>
            <a:off x="809100" y="4978825"/>
            <a:ext cx="317400" cy="317400"/>
          </a:xfrm>
          <a:prstGeom prst="ellipse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90" name="Google Shape;190;g33f4550d8eb_0_82"/>
          <p:cNvSpPr txBox="1"/>
          <p:nvPr/>
        </p:nvSpPr>
        <p:spPr>
          <a:xfrm>
            <a:off x="721175" y="3132425"/>
            <a:ext cx="78405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IMPORTANTE:</a:t>
            </a:r>
            <a:endParaRPr sz="12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3048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AutoNum type="arabicPeriod"/>
            </a:pP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Color titulos: AZUL OSCURO PRINCIPAL de fondo y </a:t>
            </a: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tipografía</a:t>
            </a: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 en blanco</a:t>
            </a:r>
            <a:endParaRPr sz="12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3048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AutoNum type="arabicPeriod"/>
            </a:pP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Color tablas: uso de dos tonos de AZUTLES por fila. Es importante </a:t>
            </a: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utilizar</a:t>
            </a: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 ambos colores para contraste. </a:t>
            </a:r>
            <a:endParaRPr sz="12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91" name="Google Shape;191;g33f4550d8eb_0_82"/>
          <p:cNvSpPr txBox="1"/>
          <p:nvPr/>
        </p:nvSpPr>
        <p:spPr>
          <a:xfrm>
            <a:off x="1167475" y="4025108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Títulos</a:t>
            </a:r>
            <a:endParaRPr sz="12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92" name="Google Shape;192;g33f4550d8eb_0_82"/>
          <p:cNvSpPr txBox="1"/>
          <p:nvPr/>
        </p:nvSpPr>
        <p:spPr>
          <a:xfrm>
            <a:off x="1167475" y="4523083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Fila 1, 3, 5…</a:t>
            </a:r>
            <a:endParaRPr sz="12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93" name="Google Shape;193;g33f4550d8eb_0_82"/>
          <p:cNvSpPr txBox="1"/>
          <p:nvPr/>
        </p:nvSpPr>
        <p:spPr>
          <a:xfrm>
            <a:off x="1167475" y="4978833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Fila 2, 4, 6</a:t>
            </a:r>
            <a:endParaRPr sz="12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3f4550d8eb_0_95"/>
          <p:cNvSpPr txBox="1"/>
          <p:nvPr>
            <p:ph idx="4294967295" type="body"/>
          </p:nvPr>
        </p:nvSpPr>
        <p:spPr>
          <a:xfrm>
            <a:off x="638026" y="299500"/>
            <a:ext cx="4623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Copiar formato de texto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t/>
            </a:r>
            <a:endParaRPr b="1" sz="2500"/>
          </a:p>
        </p:txBody>
      </p:sp>
      <p:pic>
        <p:nvPicPr>
          <p:cNvPr id="200" name="Google Shape;200;g33f4550d8eb_0_95" title="Captura de pantalla 2025-03-11 a la(s) 19.35.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550" y="1506400"/>
            <a:ext cx="5209149" cy="206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33f4550d8eb_0_95" title="Captura de pantalla 2025-03-11 a la(s) 19.35.5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2175" y="1506399"/>
            <a:ext cx="5482307" cy="305435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33f4550d8eb_0_95"/>
          <p:cNvSpPr txBox="1"/>
          <p:nvPr>
            <p:ph idx="4294967295" type="body"/>
          </p:nvPr>
        </p:nvSpPr>
        <p:spPr>
          <a:xfrm>
            <a:off x="784782" y="4533675"/>
            <a:ext cx="3328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-US" sz="1000">
                <a:solidFill>
                  <a:schemeClr val="dk1"/>
                </a:solidFill>
              </a:rPr>
              <a:t>Seleccionar el texto con el formato deseado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-US" sz="1000">
                <a:solidFill>
                  <a:schemeClr val="dk1"/>
                </a:solidFill>
              </a:rPr>
              <a:t>Seleccionar la brocha: Copiar formato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-US" sz="1000">
                <a:solidFill>
                  <a:schemeClr val="dk1"/>
                </a:solidFill>
              </a:rPr>
              <a:t>Seleccionar el texto que desear cambiar al formato ideal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203" name="Google Shape;203;g33f4550d8eb_0_95" title="Captura de pantalla 2025-03-11 a la(s) 19.37.47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775" y="1792675"/>
            <a:ext cx="1964275" cy="1188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33f4550d8eb_0_95"/>
          <p:cNvSpPr/>
          <p:nvPr/>
        </p:nvSpPr>
        <p:spPr>
          <a:xfrm>
            <a:off x="747825" y="1511400"/>
            <a:ext cx="456600" cy="243900"/>
          </a:xfrm>
          <a:prstGeom prst="rect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05" name="Google Shape;205;g33f4550d8eb_0_95"/>
          <p:cNvSpPr/>
          <p:nvPr/>
        </p:nvSpPr>
        <p:spPr>
          <a:xfrm>
            <a:off x="142775" y="1842025"/>
            <a:ext cx="1964400" cy="1080300"/>
          </a:xfrm>
          <a:prstGeom prst="rect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206" name="Google Shape;206;g33f4550d8eb_0_95"/>
          <p:cNvCxnSpPr/>
          <p:nvPr/>
        </p:nvCxnSpPr>
        <p:spPr>
          <a:xfrm>
            <a:off x="976125" y="1755300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7" name="Google Shape;207;g33f4550d8eb_0_95"/>
          <p:cNvCxnSpPr>
            <a:stCxn id="204" idx="2"/>
            <a:endCxn id="205" idx="0"/>
          </p:cNvCxnSpPr>
          <p:nvPr/>
        </p:nvCxnSpPr>
        <p:spPr>
          <a:xfrm>
            <a:off x="976125" y="1755300"/>
            <a:ext cx="148800" cy="8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8" name="Google Shape;208;g33f4550d8eb_0_95"/>
          <p:cNvSpPr txBox="1"/>
          <p:nvPr>
            <p:ph idx="4294967295" type="body"/>
          </p:nvPr>
        </p:nvSpPr>
        <p:spPr>
          <a:xfrm>
            <a:off x="6718382" y="4949525"/>
            <a:ext cx="3328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-US" sz="1000">
                <a:solidFill>
                  <a:schemeClr val="dk1"/>
                </a:solidFill>
              </a:rPr>
              <a:t>Seleccionar la diapositiva de otra presentación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-US" sz="1000">
                <a:solidFill>
                  <a:schemeClr val="dk1"/>
                </a:solidFill>
              </a:rPr>
              <a:t>Pegar la diapositiva en la presentación actual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-US" sz="1000">
                <a:solidFill>
                  <a:schemeClr val="dk1"/>
                </a:solidFill>
              </a:rPr>
              <a:t>Seleccionar: Usar estilos de esta presentación 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09" name="Google Shape;209;g33f4550d8eb_0_95"/>
          <p:cNvSpPr txBox="1"/>
          <p:nvPr>
            <p:ph idx="4294967295" type="body"/>
          </p:nvPr>
        </p:nvSpPr>
        <p:spPr>
          <a:xfrm>
            <a:off x="6718376" y="299500"/>
            <a:ext cx="4623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Copiar y pegar diapositivas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t/>
            </a:r>
            <a:endParaRPr b="1" sz="2500"/>
          </a:p>
        </p:txBody>
      </p:sp>
      <p:sp>
        <p:nvSpPr>
          <p:cNvPr id="210" name="Google Shape;210;g33f4550d8eb_0_95"/>
          <p:cNvSpPr txBox="1"/>
          <p:nvPr>
            <p:ph idx="4294967295" type="body"/>
          </p:nvPr>
        </p:nvSpPr>
        <p:spPr>
          <a:xfrm>
            <a:off x="634604" y="793475"/>
            <a:ext cx="4745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Cuando desees copiar el color y tamaño de un texto usa la brocha 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11" name="Google Shape;211;g33f4550d8eb_0_95"/>
          <p:cNvSpPr txBox="1"/>
          <p:nvPr>
            <p:ph idx="4294967295" type="body"/>
          </p:nvPr>
        </p:nvSpPr>
        <p:spPr>
          <a:xfrm>
            <a:off x="6736304" y="793475"/>
            <a:ext cx="4745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Cuando desees copiar las diapositivas de otro formato al nuevo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12" name="Google Shape;212;g33f4550d8eb_0_95"/>
          <p:cNvSpPr txBox="1"/>
          <p:nvPr>
            <p:ph idx="4294967295" type="body"/>
          </p:nvPr>
        </p:nvSpPr>
        <p:spPr>
          <a:xfrm>
            <a:off x="634604" y="4144900"/>
            <a:ext cx="4745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</a:rPr>
              <a:t>Pasos: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213" name="Google Shape;213;g33f4550d8eb_0_95"/>
          <p:cNvSpPr txBox="1"/>
          <p:nvPr>
            <p:ph idx="4294967295" type="body"/>
          </p:nvPr>
        </p:nvSpPr>
        <p:spPr>
          <a:xfrm>
            <a:off x="6736304" y="4560750"/>
            <a:ext cx="4745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</a:rPr>
              <a:t>Pasos: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214" name="Google Shape;214;g33f4550d8eb_0_95"/>
          <p:cNvSpPr txBox="1"/>
          <p:nvPr>
            <p:ph idx="4294967295" type="body"/>
          </p:nvPr>
        </p:nvSpPr>
        <p:spPr>
          <a:xfrm>
            <a:off x="634600" y="5395750"/>
            <a:ext cx="43776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</a:rPr>
              <a:t>o al pegar en un formato deseado nueva información seleccionar COINCIDIR CON FORMATO DE DESTINO</a:t>
            </a:r>
            <a:endParaRPr b="1" sz="1200">
              <a:solidFill>
                <a:schemeClr val="dk1"/>
              </a:solidFill>
            </a:endParaRPr>
          </a:p>
        </p:txBody>
      </p:sp>
      <p:pic>
        <p:nvPicPr>
          <p:cNvPr id="215" name="Google Shape;215;g33f4550d8eb_0_95" title="Captura de pantalla 2025-03-11 a la(s) 19.49.1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7250" y="5062250"/>
            <a:ext cx="2121213" cy="10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C18B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"/>
          <p:cNvSpPr/>
          <p:nvPr/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6000">
                <a:srgbClr val="FFFFFF">
                  <a:alpha val="16862"/>
                </a:srgbClr>
              </a:gs>
              <a:gs pos="46000">
                <a:srgbClr val="FFFFFF">
                  <a:alpha val="29803"/>
                </a:srgbClr>
              </a:gs>
              <a:gs pos="100000">
                <a:srgbClr val="FFFFFF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"/>
          <p:cNvSpPr txBox="1"/>
          <p:nvPr>
            <p:ph type="ctrTitle"/>
          </p:nvPr>
        </p:nvSpPr>
        <p:spPr>
          <a:xfrm>
            <a:off x="491854" y="2202517"/>
            <a:ext cx="6975746" cy="29168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PT Sans"/>
              <a:buNone/>
            </a:pPr>
            <a:r>
              <a:rPr lang="en-US" sz="4400">
                <a:solidFill>
                  <a:srgbClr val="004377"/>
                </a:solidFill>
              </a:rPr>
              <a:t>Taller: </a:t>
            </a:r>
            <a:br>
              <a:rPr lang="en-US" sz="7000">
                <a:solidFill>
                  <a:srgbClr val="004377"/>
                </a:solidFill>
              </a:rPr>
            </a:br>
            <a:r>
              <a:rPr lang="en-US" sz="6700">
                <a:solidFill>
                  <a:srgbClr val="004377"/>
                </a:solidFill>
              </a:rPr>
              <a:t>Canvas Economía circular</a:t>
            </a:r>
            <a:br>
              <a:rPr lang="en-US" sz="6700">
                <a:solidFill>
                  <a:srgbClr val="004377"/>
                </a:solidFill>
              </a:rPr>
            </a:br>
            <a:endParaRPr sz="6700">
              <a:solidFill>
                <a:srgbClr val="004377"/>
              </a:solidFill>
            </a:endParaRPr>
          </a:p>
        </p:txBody>
      </p:sp>
      <p:sp>
        <p:nvSpPr>
          <p:cNvPr id="223" name="Google Shape;223;p1"/>
          <p:cNvSpPr txBox="1"/>
          <p:nvPr/>
        </p:nvSpPr>
        <p:spPr>
          <a:xfrm>
            <a:off x="491854" y="4608150"/>
            <a:ext cx="6366146" cy="8907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0" i="0" lang="en-US" sz="28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Centro Regional de Apoyo al Emprendimiento e Innovación</a:t>
            </a:r>
            <a:endParaRPr/>
          </a:p>
        </p:txBody>
      </p:sp>
      <p:pic>
        <p:nvPicPr>
          <p:cNvPr id="224" name="Google Shape;22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932" y="265547"/>
            <a:ext cx="1215241" cy="1215241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"/>
          <p:cNvSpPr txBox="1"/>
          <p:nvPr/>
        </p:nvSpPr>
        <p:spPr>
          <a:xfrm>
            <a:off x="1677389" y="900590"/>
            <a:ext cx="3788360" cy="481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0" i="0" lang="en-US" sz="18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Corporación Regional de Desarrollo Productivo</a:t>
            </a:r>
            <a:endParaRPr/>
          </a:p>
        </p:txBody>
      </p:sp>
      <p:sp>
        <p:nvSpPr>
          <p:cNvPr id="226" name="Google Shape;226;p1"/>
          <p:cNvSpPr txBox="1"/>
          <p:nvPr/>
        </p:nvSpPr>
        <p:spPr>
          <a:xfrm>
            <a:off x="1677389" y="543978"/>
            <a:ext cx="3788360" cy="481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1" i="0" lang="en-US" sz="18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Región de los Ríos Gobierno Regional</a:t>
            </a:r>
            <a:endParaRPr/>
          </a:p>
        </p:txBody>
      </p:sp>
      <p:pic>
        <p:nvPicPr>
          <p:cNvPr id="227" name="Google Shape;227;p1"/>
          <p:cNvPicPr preferRelativeResize="0"/>
          <p:nvPr/>
        </p:nvPicPr>
        <p:blipFill rotWithShape="1">
          <a:blip r:embed="rId4">
            <a:alphaModFix/>
          </a:blip>
          <a:srcRect b="12879" l="0" r="33296" t="13747"/>
          <a:stretch/>
        </p:blipFill>
        <p:spPr>
          <a:xfrm>
            <a:off x="6973786" y="0"/>
            <a:ext cx="523343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08274" y="1718509"/>
            <a:ext cx="6341619" cy="4521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"/>
          <p:cNvSpPr txBox="1"/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PT Sans"/>
              <a:buNone/>
            </a:pPr>
            <a:r>
              <a:rPr lang="en-US"/>
              <a:t>Corporación Regional </a:t>
            </a:r>
            <a:br>
              <a:rPr lang="en-US"/>
            </a:br>
            <a:r>
              <a:rPr lang="en-US"/>
              <a:t>de Desarrollo Productivo</a:t>
            </a:r>
            <a:endParaRPr/>
          </a:p>
        </p:txBody>
      </p:sp>
      <p:sp>
        <p:nvSpPr>
          <p:cNvPr id="234" name="Google Shape;234;p2"/>
          <p:cNvSpPr txBox="1"/>
          <p:nvPr>
            <p:ph idx="1" type="body"/>
          </p:nvPr>
        </p:nvSpPr>
        <p:spPr>
          <a:xfrm>
            <a:off x="4271043" y="3146778"/>
            <a:ext cx="4774986" cy="25089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None/>
            </a:pPr>
            <a:r>
              <a:rPr lang="en-US" sz="2500"/>
              <a:t>El rol de esta institución </a:t>
            </a:r>
            <a:r>
              <a:rPr b="1" lang="en-US" sz="2500"/>
              <a:t>es formular, implementar y ejecutar</a:t>
            </a:r>
            <a:r>
              <a:rPr lang="en-US" sz="2500"/>
              <a:t>, </a:t>
            </a:r>
            <a:r>
              <a:rPr b="1" lang="en-US" sz="2500"/>
              <a:t>estudios, programas y proyectos estratégicos </a:t>
            </a:r>
            <a:r>
              <a:rPr lang="en-US" sz="2500"/>
              <a:t>que favorezcan la consolidación de la Región de Los Ríos.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ct val="100000"/>
              <a:buNone/>
            </a:pPr>
            <a:r>
              <a:t/>
            </a:r>
            <a:endParaRPr sz="2500"/>
          </a:p>
        </p:txBody>
      </p:sp>
      <p:sp>
        <p:nvSpPr>
          <p:cNvPr id="235" name="Google Shape;235;p2"/>
          <p:cNvSpPr/>
          <p:nvPr/>
        </p:nvSpPr>
        <p:spPr>
          <a:xfrm>
            <a:off x="3604999" y="2609144"/>
            <a:ext cx="2770749" cy="383823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"/>
          <p:cNvSpPr txBox="1"/>
          <p:nvPr/>
        </p:nvSpPr>
        <p:spPr>
          <a:xfrm>
            <a:off x="4316199" y="2556934"/>
            <a:ext cx="5268068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i="0" lang="en-US" sz="2500" u="none" cap="none" strike="noStrik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Nuestro rol: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t/>
            </a:r>
            <a:endParaRPr b="1" i="0" sz="2500" u="none" cap="none" strike="noStrike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37" name="Google Shape;237;p2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b="0" i="0" sz="900" u="none" cap="none" strike="noStrike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2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US" sz="900" u="none" cap="none" strike="noStrike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900" u="none" cap="none" strike="noStrike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2"/>
          <p:cNvSpPr/>
          <p:nvPr/>
        </p:nvSpPr>
        <p:spPr>
          <a:xfrm>
            <a:off x="82036" y="2189251"/>
            <a:ext cx="3673536" cy="3466482"/>
          </a:xfrm>
          <a:custGeom>
            <a:rect b="b" l="l" r="r" t="t"/>
            <a:pathLst>
              <a:path extrusionOk="0" h="4968543" w="5265315">
                <a:moveTo>
                  <a:pt x="0" y="0"/>
                </a:moveTo>
                <a:lnTo>
                  <a:pt x="5265316" y="0"/>
                </a:lnTo>
                <a:lnTo>
                  <a:pt x="5265316" y="4968543"/>
                </a:lnTo>
                <a:lnTo>
                  <a:pt x="0" y="49685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VanillaVTI">
  <a:themeElements>
    <a:clrScheme name="Vanilla">
      <a:dk1>
        <a:srgbClr val="000000"/>
      </a:dk1>
      <a:lt1>
        <a:srgbClr val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2025-02-24T11:37:04Z</dcterms:created>
  <dc:creator>Fernanda Sofía Romagnoli Torres</dc:creator>
</cp:coreProperties>
</file>